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98" r:id="rId4"/>
    <p:sldId id="303" r:id="rId5"/>
    <p:sldId id="304" r:id="rId6"/>
    <p:sldId id="287" r:id="rId7"/>
    <p:sldId id="301" r:id="rId8"/>
    <p:sldId id="310" r:id="rId9"/>
    <p:sldId id="306" r:id="rId10"/>
    <p:sldId id="309" r:id="rId11"/>
    <p:sldId id="307" r:id="rId12"/>
    <p:sldId id="312" r:id="rId13"/>
    <p:sldId id="302" r:id="rId14"/>
    <p:sldId id="314" r:id="rId15"/>
    <p:sldId id="311" r:id="rId16"/>
    <p:sldId id="315" r:id="rId17"/>
    <p:sldId id="313" r:id="rId18"/>
    <p:sldId id="261" r:id="rId19"/>
    <p:sldId id="275" r:id="rId20"/>
    <p:sldId id="271" r:id="rId21"/>
    <p:sldId id="299" r:id="rId22"/>
    <p:sldId id="31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200"/>
    <a:srgbClr val="16A8DD"/>
    <a:srgbClr val="002E85"/>
    <a:srgbClr val="0038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8" autoAdjust="0"/>
    <p:restoredTop sz="75985" autoAdjust="0"/>
  </p:normalViewPr>
  <p:slideViewPr>
    <p:cSldViewPr snapToGrid="0" snapToObjects="1">
      <p:cViewPr>
        <p:scale>
          <a:sx n="75" d="100"/>
          <a:sy n="75" d="100"/>
        </p:scale>
        <p:origin x="-2112"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DAADE4-6E63-5C4A-AA45-F64556D7F969}" type="datetimeFigureOut">
              <a:rPr lang="en-US" smtClean="0"/>
              <a:t>9/4/14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99E9E8-E819-034D-86D0-75C80EFD61A1}" type="slidenum">
              <a:rPr lang="en-US" smtClean="0"/>
              <a:t>‹#›</a:t>
            </a:fld>
            <a:endParaRPr lang="en-US"/>
          </a:p>
        </p:txBody>
      </p:sp>
    </p:spTree>
    <p:extLst>
      <p:ext uri="{BB962C8B-B14F-4D97-AF65-F5344CB8AC3E}">
        <p14:creationId xmlns:p14="http://schemas.microsoft.com/office/powerpoint/2010/main" val="29423099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ghr.nlm.nih.gov/condition/facioscapulohumeral-muscular-dystrophy" TargetMode="External"/><Relationship Id="rId4" Type="http://schemas.openxmlformats.org/officeDocument/2006/relationships/hyperlink" Target="http://ghr.nlm.nih.gov/chromosome/18" TargetMode="External"/><Relationship Id="rId5" Type="http://schemas.openxmlformats.org/officeDocument/2006/relationships/hyperlink" Target="http://www.uniprot.org/uniprot/Q5T3J3%23section_comment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SmchD1 paper X inactivation, DDR, DNA methylation, mice, plants</a:t>
            </a:r>
          </a:p>
          <a:p>
            <a:r>
              <a:rPr lang="en-US" dirty="0" smtClean="0"/>
              <a:t>LRif1 paper</a:t>
            </a:r>
          </a:p>
          <a:p>
            <a:r>
              <a:rPr lang="en-US" dirty="0" smtClean="0"/>
              <a:t>STORM principle, </a:t>
            </a:r>
            <a:r>
              <a:rPr lang="en-US" dirty="0" err="1" smtClean="0"/>
              <a:t>whitefield</a:t>
            </a:r>
            <a:r>
              <a:rPr lang="en-US" dirty="0" smtClean="0"/>
              <a:t> principle</a:t>
            </a:r>
          </a:p>
          <a:p>
            <a:r>
              <a:rPr lang="en-US" dirty="0" smtClean="0"/>
              <a:t>DDR-TRF2</a:t>
            </a:r>
            <a:r>
              <a:rPr lang="en-US" baseline="0" dirty="0" smtClean="0"/>
              <a:t> T-loop </a:t>
            </a:r>
            <a:r>
              <a:rPr lang="en-US" baseline="0" dirty="0" err="1" smtClean="0"/>
              <a:t>titia</a:t>
            </a:r>
            <a:r>
              <a:rPr lang="en-US" baseline="0" dirty="0" smtClean="0"/>
              <a:t>, TRF2 compaction in vitro</a:t>
            </a:r>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a:t>
            </a:fld>
            <a:endParaRPr lang="en-US"/>
          </a:p>
        </p:txBody>
      </p:sp>
    </p:spTree>
    <p:extLst>
      <p:ext uri="{BB962C8B-B14F-4D97-AF65-F5344CB8AC3E}">
        <p14:creationId xmlns:p14="http://schemas.microsoft.com/office/powerpoint/2010/main" val="1772881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Radius of gyration</a:t>
            </a:r>
            <a:r>
              <a:rPr lang="en-US" dirty="0" smtClean="0"/>
              <a:t> or </a:t>
            </a:r>
            <a:r>
              <a:rPr lang="en-US" b="1" dirty="0" err="1" smtClean="0"/>
              <a:t>gyradius</a:t>
            </a:r>
            <a:r>
              <a:rPr lang="en-US" dirty="0" smtClean="0"/>
              <a:t> is the name of several related measures of the size of an object, a surface, or an ensemble of points. It is calculated as the root mean</a:t>
            </a:r>
            <a:r>
              <a:rPr lang="en-US" baseline="0" dirty="0" smtClean="0"/>
              <a:t> square</a:t>
            </a:r>
            <a:r>
              <a:rPr lang="en-US" dirty="0" smtClean="0"/>
              <a:t> distance of the objects' parts from either its center of</a:t>
            </a:r>
            <a:r>
              <a:rPr lang="en-US" baseline="0" dirty="0" smtClean="0"/>
              <a:t> mass </a:t>
            </a:r>
            <a:r>
              <a:rPr lang="en-US" dirty="0" smtClean="0"/>
              <a:t>or a given axis.</a:t>
            </a:r>
          </a:p>
          <a:p>
            <a:endParaRPr lang="en-US" dirty="0" smtClean="0"/>
          </a:p>
          <a:p>
            <a:r>
              <a:rPr lang="en-US" dirty="0" smtClean="0"/>
              <a:t>http://</a:t>
            </a:r>
            <a:r>
              <a:rPr lang="en-US" dirty="0" err="1" smtClean="0"/>
              <a:t>paulbourke.net</a:t>
            </a:r>
            <a:r>
              <a:rPr lang="en-US" dirty="0" smtClean="0"/>
              <a:t>/miscellaneous/</a:t>
            </a:r>
            <a:r>
              <a:rPr lang="en-US" dirty="0" err="1" smtClean="0"/>
              <a:t>meanvar</a:t>
            </a:r>
            <a:r>
              <a:rPr lang="en-US" dirty="0" smtClean="0"/>
              <a:t>/</a:t>
            </a:r>
          </a:p>
          <a:p>
            <a:endParaRPr lang="en-US" dirty="0" smtClean="0"/>
          </a:p>
          <a:p>
            <a:r>
              <a:rPr lang="en-US" dirty="0" smtClean="0"/>
              <a:t>The standard error of the mean is defined as the standard deviation divided by the square root of the number of estimates.</a:t>
            </a:r>
          </a:p>
          <a:p>
            <a:r>
              <a:rPr lang="en-US" dirty="0" smtClean="0"/>
              <a:t>The </a:t>
            </a:r>
            <a:r>
              <a:rPr lang="en-US" b="1" dirty="0" smtClean="0"/>
              <a:t>standard error</a:t>
            </a:r>
            <a:r>
              <a:rPr lang="en-US" dirty="0" smtClean="0"/>
              <a:t> of the sample is an estimate of how far the sample mean is likely to be from the population mean, whereas the </a:t>
            </a:r>
            <a:r>
              <a:rPr lang="en-US" b="1" dirty="0" smtClean="0"/>
              <a:t>standard deviation</a:t>
            </a:r>
            <a:r>
              <a:rPr lang="en-US" dirty="0" smtClean="0"/>
              <a:t> of the sample is the degree to which individuals within the sample differ from the sample mean. If the population standard deviation is finite, the standard error of the sample will tend to zero with increasing sample size, because the estimate of the population mean will improve, while the standard deviation of the sample will tend to the population standard deviation as the sample size increases.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899E9E8-E819-034D-86D0-75C80EFD61A1}" type="slidenum">
              <a:rPr lang="en-US" smtClean="0"/>
              <a:t>10</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11</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 8</a:t>
            </a:r>
            <a:r>
              <a:rPr lang="en-US" baseline="0" dirty="0" smtClean="0"/>
              <a:t> </a:t>
            </a:r>
            <a:r>
              <a:rPr lang="en-US" dirty="0" smtClean="0"/>
              <a:t>= number of objects in a neighborhood of an object (minimal number of objects considered as a cluster)</a:t>
            </a:r>
          </a:p>
          <a:p>
            <a:r>
              <a:rPr lang="en-US" dirty="0" err="1" smtClean="0"/>
              <a:t>Eps</a:t>
            </a:r>
            <a:r>
              <a:rPr lang="en-US" dirty="0" smtClean="0"/>
              <a:t> = 65</a:t>
            </a:r>
            <a:r>
              <a:rPr lang="en-US" baseline="0" dirty="0" smtClean="0"/>
              <a:t> =</a:t>
            </a:r>
            <a:r>
              <a:rPr lang="en-US" dirty="0" smtClean="0"/>
              <a:t> neighborhood radius, if not known avoid this parameter or put [] </a:t>
            </a:r>
            <a:r>
              <a:rPr lang="en-US" dirty="0" err="1" smtClean="0"/>
              <a:t>minLoc</a:t>
            </a:r>
            <a:r>
              <a:rPr lang="en-US" dirty="0" smtClean="0"/>
              <a:t> - Discard all clusters with localizations fewer than this number.</a:t>
            </a:r>
          </a:p>
          <a:p>
            <a:r>
              <a:rPr lang="en-US" dirty="0" smtClean="0"/>
              <a:t>Min localizations</a:t>
            </a:r>
            <a:r>
              <a:rPr lang="en-US" baseline="0" dirty="0" smtClean="0"/>
              <a:t> = 50</a:t>
            </a:r>
          </a:p>
          <a:p>
            <a:r>
              <a:rPr lang="en-US" baseline="0" dirty="0" smtClean="0"/>
              <a:t>Max localizations = 1000</a:t>
            </a:r>
          </a:p>
          <a:p>
            <a:r>
              <a:rPr lang="en-US" baseline="0" dirty="0" smtClean="0"/>
              <a:t>Field of view: 256x256 pixels; 0.16µm/pixel = 40µm x 40µm view</a:t>
            </a:r>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12</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Hela</a:t>
            </a:r>
            <a:r>
              <a:rPr lang="en-US" baseline="0" dirty="0" smtClean="0"/>
              <a:t> L clusters: 2424</a:t>
            </a:r>
          </a:p>
          <a:p>
            <a:r>
              <a:rPr lang="en-US" baseline="0" dirty="0" err="1" smtClean="0"/>
              <a:t>Hela</a:t>
            </a:r>
            <a:r>
              <a:rPr lang="en-US" baseline="0" dirty="0" smtClean="0"/>
              <a:t> S cluster: 1441</a:t>
            </a:r>
          </a:p>
          <a:p>
            <a:endParaRPr lang="en-US" baseline="0" dirty="0" smtClean="0"/>
          </a:p>
          <a:p>
            <a:r>
              <a:rPr lang="en-US" baseline="0" dirty="0" smtClean="0"/>
              <a:t>Lateral localization precision = smaller than 10 nm (on average = 4 nm).</a:t>
            </a:r>
          </a:p>
          <a:p>
            <a:endParaRPr lang="en-US" baseline="0" dirty="0" smtClean="0"/>
          </a:p>
          <a:p>
            <a:r>
              <a:rPr lang="en-US" baseline="0" dirty="0" smtClean="0"/>
              <a:t>The </a:t>
            </a:r>
            <a:r>
              <a:rPr lang="en-US" baseline="0" dirty="0" err="1" smtClean="0"/>
              <a:t>Hela</a:t>
            </a:r>
            <a:r>
              <a:rPr lang="en-US" baseline="0" dirty="0" smtClean="0"/>
              <a:t> L telomeres fill more space in RG.</a:t>
            </a:r>
          </a:p>
          <a:p>
            <a:endParaRPr lang="en-US" baseline="0" dirty="0" smtClean="0"/>
          </a:p>
          <a:p>
            <a:r>
              <a:rPr lang="en-US" dirty="0" smtClean="0">
                <a:solidFill>
                  <a:schemeClr val="bg1"/>
                </a:solidFill>
              </a:rPr>
              <a:t>In super-resolution microscopy, the ‘monomers’ are the human telomere nucleotide repeat sequences. These sequences are randomly labeled with fluorescent molecules and recorded one a time.</a:t>
            </a:r>
          </a:p>
          <a:p>
            <a:r>
              <a:rPr lang="en-US" dirty="0" smtClean="0">
                <a:solidFill>
                  <a:srgbClr val="FFFF00"/>
                </a:solidFill>
              </a:rPr>
              <a:t>The number of fluorescent molecules recorded in a telomere does not equal the total number of repeat sequences within the telomere. Furthermore, the average number of labeled sequences may be a nonlinear function of the number of sequences.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00"/>
                </a:solidFill>
              </a:rPr>
              <a:t>Our measured radius of gyration scales with an exponent that depends on both the telomere compaction and the labeling efficiency as a function of the number of repeat sequences.</a:t>
            </a:r>
          </a:p>
          <a:p>
            <a:endParaRPr lang="en-US" dirty="0" smtClean="0">
              <a:solidFill>
                <a:srgbClr val="FFFF00"/>
              </a:solidFill>
            </a:endParaRPr>
          </a:p>
          <a:p>
            <a:r>
              <a:rPr lang="en-US" dirty="0" err="1" smtClean="0">
                <a:solidFill>
                  <a:srgbClr val="FFFF00"/>
                </a:solidFill>
              </a:rPr>
              <a:t>bp</a:t>
            </a:r>
            <a:r>
              <a:rPr lang="en-US" baseline="0" dirty="0" smtClean="0">
                <a:solidFill>
                  <a:srgbClr val="FFFF00"/>
                </a:solidFill>
              </a:rPr>
              <a:t> = 0.34 nm in length</a:t>
            </a:r>
          </a:p>
          <a:p>
            <a:r>
              <a:rPr lang="en-US" baseline="0" dirty="0" smtClean="0">
                <a:solidFill>
                  <a:srgbClr val="FFFF00"/>
                </a:solidFill>
              </a:rPr>
              <a:t>Cell: 2m of DNA</a:t>
            </a:r>
          </a:p>
          <a:p>
            <a:r>
              <a:rPr lang="en-US" baseline="0" dirty="0" err="1" smtClean="0">
                <a:solidFill>
                  <a:srgbClr val="FFFF00"/>
                </a:solidFill>
              </a:rPr>
              <a:t>Hela</a:t>
            </a:r>
            <a:r>
              <a:rPr lang="en-US" baseline="0" dirty="0" smtClean="0">
                <a:solidFill>
                  <a:srgbClr val="FFFF00"/>
                </a:solidFill>
              </a:rPr>
              <a:t> L: 25kb = 8500 nm = 8.5µm (8500/106 nm) =1/80</a:t>
            </a:r>
          </a:p>
          <a:p>
            <a:r>
              <a:rPr lang="en-US" baseline="0" dirty="0" err="1" smtClean="0">
                <a:solidFill>
                  <a:srgbClr val="FFFF00"/>
                </a:solidFill>
              </a:rPr>
              <a:t>Hela</a:t>
            </a:r>
            <a:r>
              <a:rPr lang="en-US" baseline="0" dirty="0" smtClean="0">
                <a:solidFill>
                  <a:srgbClr val="FFFF00"/>
                </a:solidFill>
              </a:rPr>
              <a:t> S: 10 kb = 3400 nm = 3.4 µm (3400/85 nm) = 1/40</a:t>
            </a:r>
          </a:p>
          <a:p>
            <a:endParaRPr lang="en-US" baseline="0" dirty="0" smtClean="0">
              <a:solidFill>
                <a:srgbClr val="FFFF00"/>
              </a:solidFill>
            </a:endParaRPr>
          </a:p>
          <a:p>
            <a:r>
              <a:rPr lang="en-US" baseline="0" dirty="0" smtClean="0">
                <a:solidFill>
                  <a:srgbClr val="FFFF00"/>
                </a:solidFill>
              </a:rPr>
              <a:t>PNA-</a:t>
            </a:r>
            <a:r>
              <a:rPr lang="en-US" baseline="0" dirty="0" err="1" smtClean="0">
                <a:solidFill>
                  <a:srgbClr val="FFFF00"/>
                </a:solidFill>
              </a:rPr>
              <a:t>telo</a:t>
            </a:r>
            <a:r>
              <a:rPr lang="en-US" baseline="0" dirty="0" smtClean="0">
                <a:solidFill>
                  <a:srgbClr val="FFFF00"/>
                </a:solidFill>
              </a:rPr>
              <a:t> probe = 18 </a:t>
            </a:r>
            <a:r>
              <a:rPr lang="en-US" baseline="0" dirty="0" err="1" smtClean="0">
                <a:solidFill>
                  <a:srgbClr val="FFFF00"/>
                </a:solidFill>
              </a:rPr>
              <a:t>nts</a:t>
            </a:r>
            <a:r>
              <a:rPr lang="en-US" baseline="0" dirty="0" smtClean="0">
                <a:solidFill>
                  <a:srgbClr val="FFFF00"/>
                </a:solidFill>
              </a:rPr>
              <a:t> (</a:t>
            </a:r>
            <a:r>
              <a:rPr lang="en-US" baseline="0" dirty="0" err="1" smtClean="0">
                <a:solidFill>
                  <a:srgbClr val="FFFF00"/>
                </a:solidFill>
              </a:rPr>
              <a:t>bp</a:t>
            </a:r>
            <a:r>
              <a:rPr lang="en-US" baseline="0" dirty="0" smtClean="0">
                <a:solidFill>
                  <a:srgbClr val="FFFF00"/>
                </a:solidFill>
              </a:rPr>
              <a:t>) = 6.12 nm</a:t>
            </a:r>
          </a:p>
          <a:p>
            <a:endParaRPr lang="en-US" baseline="0" dirty="0" smtClean="0">
              <a:solidFill>
                <a:srgbClr val="FFFF00"/>
              </a:solidFill>
            </a:endParaRPr>
          </a:p>
          <a:p>
            <a:r>
              <a:rPr lang="en-US" baseline="0" dirty="0" err="1" smtClean="0">
                <a:solidFill>
                  <a:srgbClr val="FFFF00"/>
                </a:solidFill>
              </a:rPr>
              <a:t>Titia</a:t>
            </a:r>
            <a:r>
              <a:rPr lang="en-US" baseline="0" dirty="0" smtClean="0">
                <a:solidFill>
                  <a:srgbClr val="FFFF00"/>
                </a:solidFill>
              </a:rPr>
              <a:t> de Lange: mouse </a:t>
            </a:r>
            <a:r>
              <a:rPr lang="en-US" baseline="0" dirty="0" err="1" smtClean="0">
                <a:solidFill>
                  <a:srgbClr val="FFFF00"/>
                </a:solidFill>
              </a:rPr>
              <a:t>telos</a:t>
            </a:r>
            <a:r>
              <a:rPr lang="en-US" baseline="0" dirty="0" smtClean="0">
                <a:solidFill>
                  <a:srgbClr val="FFFF00"/>
                </a:solidFill>
              </a:rPr>
              <a:t>: 20 +/- 7kb (EM), 10-50 kb (Southern), 184 nm diameter STORM</a:t>
            </a:r>
          </a:p>
          <a:p>
            <a:r>
              <a:rPr lang="en-US" baseline="0" dirty="0" err="1" smtClean="0">
                <a:solidFill>
                  <a:srgbClr val="FFFF00"/>
                </a:solidFill>
              </a:rPr>
              <a:t>Pierron</a:t>
            </a:r>
            <a:r>
              <a:rPr lang="en-US" baseline="0" dirty="0" smtClean="0">
                <a:solidFill>
                  <a:srgbClr val="FFFF00"/>
                </a:solidFill>
              </a:rPr>
              <a:t> + </a:t>
            </a:r>
            <a:r>
              <a:rPr lang="en-US" baseline="0" dirty="0" err="1" smtClean="0">
                <a:solidFill>
                  <a:srgbClr val="FFFF00"/>
                </a:solidFill>
              </a:rPr>
              <a:t>Puvion-Dutilleul</a:t>
            </a:r>
            <a:r>
              <a:rPr lang="en-US" baseline="0" dirty="0" smtClean="0">
                <a:solidFill>
                  <a:srgbClr val="FFFF00"/>
                </a:solidFill>
              </a:rPr>
              <a:t>: </a:t>
            </a:r>
            <a:r>
              <a:rPr lang="en-US" baseline="0" dirty="0" err="1" smtClean="0">
                <a:solidFill>
                  <a:srgbClr val="FFFF00"/>
                </a:solidFill>
              </a:rPr>
              <a:t>Hela</a:t>
            </a:r>
            <a:r>
              <a:rPr lang="en-US" baseline="0" dirty="0" smtClean="0">
                <a:solidFill>
                  <a:srgbClr val="FFFF00"/>
                </a:solidFill>
              </a:rPr>
              <a:t> EM (protein removed): 120 nm </a:t>
            </a:r>
            <a:r>
              <a:rPr lang="en-US" baseline="0" dirty="0" err="1" smtClean="0">
                <a:solidFill>
                  <a:srgbClr val="FFFF00"/>
                </a:solidFill>
              </a:rPr>
              <a:t>diamter</a:t>
            </a:r>
            <a:r>
              <a:rPr lang="en-US" baseline="0" dirty="0" smtClean="0">
                <a:solidFill>
                  <a:srgbClr val="FFFF00"/>
                </a:solidFill>
              </a:rPr>
              <a:t>, 120 nm x 220 nm</a:t>
            </a:r>
          </a:p>
          <a:p>
            <a:endParaRPr lang="en-US" dirty="0" smtClean="0">
              <a:solidFill>
                <a:srgbClr val="FFFF00"/>
              </a:solidFill>
            </a:endParaRPr>
          </a:p>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13</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14</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15</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 chromosome pairs in human</a:t>
            </a:r>
            <a:r>
              <a:rPr lang="en-US" baseline="0" dirty="0" smtClean="0"/>
              <a:t> cell, i.e. 46 chromosomes, i.e. 92 telomeres</a:t>
            </a:r>
          </a:p>
          <a:p>
            <a:r>
              <a:rPr lang="en-US" baseline="0" dirty="0" smtClean="0"/>
              <a:t>Haploid cell DNA content human: 3200 Mb</a:t>
            </a:r>
          </a:p>
          <a:p>
            <a:r>
              <a:rPr lang="en-US" baseline="0" dirty="0" smtClean="0"/>
              <a:t>6% is repetitive DNA: 198 Mb</a:t>
            </a:r>
          </a:p>
          <a:p>
            <a:r>
              <a:rPr lang="en-US" baseline="0" dirty="0" smtClean="0"/>
              <a:t>Haploid </a:t>
            </a:r>
            <a:r>
              <a:rPr lang="en-US" baseline="0" dirty="0" err="1" smtClean="0"/>
              <a:t>Hela</a:t>
            </a:r>
            <a:r>
              <a:rPr lang="en-US" baseline="0" dirty="0" smtClean="0"/>
              <a:t> telomeres short = 10 kb *46 chromosome ends = 460 kb = (460kb*100/198Mb) = 0.23% of repetitive DNA =0.014% of total DNA</a:t>
            </a:r>
          </a:p>
          <a:p>
            <a:r>
              <a:rPr lang="en-US" baseline="0" dirty="0" smtClean="0"/>
              <a:t>Total Nucleus = 200µm3; 0.014% = 0.028 µm3 for all telomeres max. (our value: 0.003 µm3/telomere = 0.003*46 = 0.138µm3).</a:t>
            </a:r>
          </a:p>
          <a:p>
            <a:endParaRPr lang="en-US" baseline="0" dirty="0" smtClean="0"/>
          </a:p>
          <a:p>
            <a:r>
              <a:rPr lang="en-US" baseline="0" dirty="0" smtClean="0"/>
              <a:t>Given in the graph are the Standard errors, not the standard deviation. </a:t>
            </a:r>
            <a:r>
              <a:rPr lang="en-US" dirty="0" smtClean="0"/>
              <a:t>The standard error is the</a:t>
            </a:r>
            <a:r>
              <a:rPr lang="en-US" baseline="0" dirty="0" smtClean="0"/>
              <a:t> standard deviation divided by the cube root of the number of clusters.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standard deviation of the cube root of the volume is about 30% of the actual cube root of the volume.</a:t>
            </a:r>
          </a:p>
          <a:p>
            <a:endParaRPr lang="en-US" baseline="0" dirty="0" smtClean="0"/>
          </a:p>
          <a:p>
            <a:endParaRPr lang="en-US" baseline="0" dirty="0" smtClean="0"/>
          </a:p>
          <a:p>
            <a:r>
              <a:rPr lang="en-US" baseline="0" dirty="0" smtClean="0"/>
              <a:t>The </a:t>
            </a:r>
            <a:r>
              <a:rPr lang="en-US" baseline="0" dirty="0" err="1" smtClean="0"/>
              <a:t>Hela</a:t>
            </a:r>
            <a:r>
              <a:rPr lang="en-US" baseline="0" dirty="0" smtClean="0"/>
              <a:t> L telomeres fill more space in volume and in RG. (RG and volume scale on a linear scale, i.e. the bigger the RG the bigger the volume; not the case with localizations.)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16</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Hela</a:t>
            </a:r>
            <a:r>
              <a:rPr lang="en-US" baseline="0" dirty="0" smtClean="0"/>
              <a:t> L ctrl clusters: 382</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Hela</a:t>
            </a:r>
            <a:r>
              <a:rPr lang="en-US" baseline="0" dirty="0" smtClean="0"/>
              <a:t> L sh1 clusters: 355</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Hela</a:t>
            </a:r>
            <a:r>
              <a:rPr lang="en-US" baseline="0" dirty="0" smtClean="0"/>
              <a:t> L sh2 clusters: 486</a:t>
            </a:r>
          </a:p>
          <a:p>
            <a:endParaRPr lang="en-US" baseline="0" dirty="0" smtClean="0"/>
          </a:p>
          <a:p>
            <a:r>
              <a:rPr lang="en-US" dirty="0" err="1" smtClean="0"/>
              <a:t>Hela</a:t>
            </a:r>
            <a:r>
              <a:rPr lang="en-US" baseline="0" dirty="0" smtClean="0"/>
              <a:t> S ctrl clusters: 370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Hela</a:t>
            </a:r>
            <a:r>
              <a:rPr lang="en-US" baseline="0" dirty="0" smtClean="0"/>
              <a:t> S sh1 clusters: 367</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Hela</a:t>
            </a:r>
            <a:r>
              <a:rPr lang="en-US" baseline="0" dirty="0" smtClean="0"/>
              <a:t> S sh2 clusters: 363</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dirty="0" err="1" smtClean="0"/>
              <a:t>Hela</a:t>
            </a:r>
            <a:r>
              <a:rPr lang="en-US" baseline="0" dirty="0" smtClean="0"/>
              <a:t> L ctrl clusters: 382</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Hela</a:t>
            </a:r>
            <a:r>
              <a:rPr lang="en-US" baseline="0" dirty="0" smtClean="0"/>
              <a:t> L sh1 clusters: 355</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Hela</a:t>
            </a:r>
            <a:r>
              <a:rPr lang="en-US" baseline="0" dirty="0" smtClean="0"/>
              <a:t> L sh2 clusters: 486</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899E9E8-E819-034D-86D0-75C80EFD61A1}" type="slidenum">
              <a:rPr lang="en-US" smtClean="0"/>
              <a:t>17</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TRF2</a:t>
            </a:r>
            <a:r>
              <a:rPr lang="en-US" baseline="0" dirty="0" smtClean="0"/>
              <a:t> KD induces classical Non-homologous end-joining and ATM signaling ( = cause of NHEJ; + loss of 3’overhang) = fusion of </a:t>
            </a:r>
            <a:r>
              <a:rPr lang="en-US" baseline="0" dirty="0" err="1" smtClean="0"/>
              <a:t>telos</a:t>
            </a:r>
            <a:r>
              <a:rPr lang="en-US" baseline="0" dirty="0" smtClean="0"/>
              <a:t>.</a:t>
            </a:r>
          </a:p>
          <a:p>
            <a:r>
              <a:rPr lang="en-US" baseline="0" dirty="0" smtClean="0"/>
              <a:t>(Pot1 KD = ATR induction = increase of 3’overhang). (TRF1 KD = ATR induction, i.e. replication problems).</a:t>
            </a:r>
          </a:p>
          <a:p>
            <a:r>
              <a:rPr lang="en-US" baseline="0" dirty="0" smtClean="0"/>
              <a:t>Recombinant TRF2 can  remodel artificial </a:t>
            </a:r>
            <a:r>
              <a:rPr lang="en-US" baseline="0" dirty="0" err="1" smtClean="0"/>
              <a:t>telomeric</a:t>
            </a:r>
            <a:r>
              <a:rPr lang="en-US" baseline="0" dirty="0" smtClean="0"/>
              <a:t> DNA into t-loop structures and promotes supercoiling of DNA and strand invasion in vitro.</a:t>
            </a:r>
          </a:p>
          <a:p>
            <a:r>
              <a:rPr lang="en-US" baseline="0" dirty="0" smtClean="0"/>
              <a:t>Size mouse </a:t>
            </a:r>
            <a:r>
              <a:rPr lang="en-US" baseline="0" dirty="0" err="1" smtClean="0"/>
              <a:t>telos</a:t>
            </a:r>
            <a:r>
              <a:rPr lang="en-US" baseline="0" dirty="0" smtClean="0"/>
              <a:t> EM = 20+/-6kb, Southern = 10-50kb (overestimation because of </a:t>
            </a:r>
            <a:r>
              <a:rPr lang="en-US" baseline="0" dirty="0" err="1" smtClean="0"/>
              <a:t>subtelomeric</a:t>
            </a:r>
            <a:r>
              <a:rPr lang="en-US" baseline="0" dirty="0" smtClean="0"/>
              <a:t> sequences); 25% are in T-loop configuration (is not affected by the presence or absence of ATM).</a:t>
            </a:r>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18</a:t>
            </a:fld>
            <a:endParaRPr lang="en-US"/>
          </a:p>
        </p:txBody>
      </p:sp>
    </p:spTree>
    <p:extLst>
      <p:ext uri="{BB962C8B-B14F-4D97-AF65-F5344CB8AC3E}">
        <p14:creationId xmlns:p14="http://schemas.microsoft.com/office/powerpoint/2010/main" val="1608709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this entanglement be tested?</a:t>
            </a:r>
          </a:p>
          <a:p>
            <a:r>
              <a:rPr lang="en-US" dirty="0" smtClean="0"/>
              <a:t>-looked</a:t>
            </a:r>
            <a:r>
              <a:rPr lang="en-US" baseline="0" dirty="0" smtClean="0"/>
              <a:t> at helicases or topoisomerases?</a:t>
            </a:r>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19</a:t>
            </a:fld>
            <a:endParaRPr lang="en-US"/>
          </a:p>
        </p:txBody>
      </p:sp>
    </p:spTree>
    <p:extLst>
      <p:ext uri="{BB962C8B-B14F-4D97-AF65-F5344CB8AC3E}">
        <p14:creationId xmlns:p14="http://schemas.microsoft.com/office/powerpoint/2010/main" val="239627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2</a:t>
            </a:fld>
            <a:endParaRPr lang="en-US"/>
          </a:p>
        </p:txBody>
      </p:sp>
    </p:spTree>
    <p:extLst>
      <p:ext uri="{BB962C8B-B14F-4D97-AF65-F5344CB8AC3E}">
        <p14:creationId xmlns:p14="http://schemas.microsoft.com/office/powerpoint/2010/main" val="1649603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21</a:t>
            </a:fld>
            <a:endParaRPr lang="en-US"/>
          </a:p>
        </p:txBody>
      </p:sp>
    </p:spTree>
    <p:extLst>
      <p:ext uri="{BB962C8B-B14F-4D97-AF65-F5344CB8AC3E}">
        <p14:creationId xmlns:p14="http://schemas.microsoft.com/office/powerpoint/2010/main" val="3626336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22</a:t>
            </a:fld>
            <a:endParaRPr lang="en-US"/>
          </a:p>
        </p:txBody>
      </p:sp>
    </p:spTree>
    <p:extLst>
      <p:ext uri="{BB962C8B-B14F-4D97-AF65-F5344CB8AC3E}">
        <p14:creationId xmlns:p14="http://schemas.microsoft.com/office/powerpoint/2010/main" val="224045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3</a:t>
            </a:fld>
            <a:endParaRPr lang="en-US"/>
          </a:p>
        </p:txBody>
      </p:sp>
    </p:spTree>
    <p:extLst>
      <p:ext uri="{BB962C8B-B14F-4D97-AF65-F5344CB8AC3E}">
        <p14:creationId xmlns:p14="http://schemas.microsoft.com/office/powerpoint/2010/main" val="164960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4</a:t>
            </a:fld>
            <a:endParaRPr lang="en-US"/>
          </a:p>
        </p:txBody>
      </p:sp>
    </p:spTree>
    <p:extLst>
      <p:ext uri="{BB962C8B-B14F-4D97-AF65-F5344CB8AC3E}">
        <p14:creationId xmlns:p14="http://schemas.microsoft.com/office/powerpoint/2010/main" val="164960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SmchD1 is a member of the</a:t>
            </a:r>
            <a:r>
              <a:rPr lang="en-US" b="0" baseline="0" dirty="0" smtClean="0"/>
              <a:t> structural maintenance of chromosomes (SMC) protein family (higher order chromosome organization).</a:t>
            </a:r>
          </a:p>
          <a:p>
            <a:r>
              <a:rPr lang="en-US" b="0" baseline="0" dirty="0" smtClean="0"/>
              <a:t>In DDR: is recruited to laser-induced micro-irradiation DDR and </a:t>
            </a:r>
            <a:r>
              <a:rPr lang="en-US" b="0" baseline="0" dirty="0" err="1" smtClean="0"/>
              <a:t>colocalizes</a:t>
            </a:r>
            <a:r>
              <a:rPr lang="en-US" b="0" baseline="0" dirty="0" smtClean="0"/>
              <a:t> with Ku80 and Rad51 (involved in NHEJ?). KD of SmchD1: more DDR breaks are not repaired, less 53BP1 recruitment.</a:t>
            </a:r>
            <a:endParaRPr lang="en-US" b="0" dirty="0" smtClean="0"/>
          </a:p>
          <a:p>
            <a:r>
              <a:rPr lang="en-US" b="0" dirty="0" smtClean="0"/>
              <a:t>SMC hinge domain in</a:t>
            </a:r>
            <a:r>
              <a:rPr lang="en-US" b="0" baseline="0" dirty="0" smtClean="0"/>
              <a:t> proteins involved in chromosome condensation, cohesion, segregation, and DNA recombination and repair. These proteins </a:t>
            </a:r>
            <a:r>
              <a:rPr lang="en-US" b="0" baseline="0" dirty="0" err="1" smtClean="0"/>
              <a:t>heterodimerize</a:t>
            </a:r>
            <a:r>
              <a:rPr lang="en-US" b="0" baseline="0" dirty="0" smtClean="0"/>
              <a:t> and bind DNA through the </a:t>
            </a:r>
            <a:r>
              <a:rPr lang="en-US" b="0" baseline="0" smtClean="0"/>
              <a:t>hinge domain.</a:t>
            </a:r>
            <a:endParaRPr lang="en-US" b="0" dirty="0" smtClean="0"/>
          </a:p>
          <a:p>
            <a:endParaRPr lang="en-US" b="0" dirty="0" smtClean="0"/>
          </a:p>
          <a:p>
            <a:endParaRPr lang="en-US" b="0" dirty="0" smtClean="0"/>
          </a:p>
          <a:p>
            <a:r>
              <a:rPr lang="en-US" b="1" dirty="0" smtClean="0"/>
              <a:t>What is the normal function of the SMCHD1 gene?</a:t>
            </a:r>
          </a:p>
          <a:p>
            <a:r>
              <a:rPr lang="en-US" dirty="0" smtClean="0"/>
              <a:t>The SMCHD1 gene provides instructions for making a protein that is involved in regulating gene activity by altering the structure of DNA. Specifically, the SMCHD1 protein plays a role in DNA methylation, which is the addition of methyl groups (consisting of one carbon atom and three hydrogen atoms) to DNA molecules. The addition of methyl groups turns off (silences) genes, so </a:t>
            </a:r>
            <a:r>
              <a:rPr lang="en-US" dirty="0" err="1" smtClean="0"/>
              <a:t>hypermethylated</a:t>
            </a:r>
            <a:r>
              <a:rPr lang="en-US" dirty="0" smtClean="0"/>
              <a:t> regions of DNA tend to have fewer genes that are turned on (active).</a:t>
            </a:r>
          </a:p>
          <a:p>
            <a:r>
              <a:rPr lang="en-US" dirty="0" smtClean="0"/>
              <a:t>The SMCHD1 protein is involved in a process called X-inactivation or </a:t>
            </a:r>
            <a:r>
              <a:rPr lang="en-US" dirty="0" err="1" smtClean="0"/>
              <a:t>Lyonization</a:t>
            </a:r>
            <a:r>
              <a:rPr lang="en-US" dirty="0" smtClean="0"/>
              <a:t>. Early in embryonic development in females, one of the two X chromosomes is randomly and permanently inactivated in cells other than egg cells. X-inactivation ensures that females, like males, have only one active copy of the X chromosome in each body cell. The SMCHD1 protein helps to inactivate the X chromosome by </a:t>
            </a:r>
            <a:r>
              <a:rPr lang="en-US" dirty="0" err="1" smtClean="0"/>
              <a:t>hypermethylating</a:t>
            </a:r>
            <a:r>
              <a:rPr lang="en-US" dirty="0" smtClean="0"/>
              <a:t> certain areas of DNA called </a:t>
            </a:r>
            <a:r>
              <a:rPr lang="en-US" dirty="0" err="1" smtClean="0"/>
              <a:t>CpG</a:t>
            </a:r>
            <a:r>
              <a:rPr lang="en-US" dirty="0" smtClean="0"/>
              <a:t> islands. The protein then remains attached (bound) to the inactive X chromosome to help keep it inactivated throughout life.</a:t>
            </a:r>
          </a:p>
          <a:p>
            <a:r>
              <a:rPr lang="en-US" dirty="0" smtClean="0"/>
              <a:t>The SMCHD1 protein also plays a role in </a:t>
            </a:r>
            <a:r>
              <a:rPr lang="en-US" dirty="0" err="1" smtClean="0"/>
              <a:t>hypermethylation</a:t>
            </a:r>
            <a:r>
              <a:rPr lang="en-US" dirty="0" smtClean="0"/>
              <a:t> of a region near the end of chromosome 4 called D4Z4. This region consists of 11 to more than 100 repeated segments, each of which is about 3,300 DNA base pairs (3.3 kb) long. The segment closest to the end of chromosome 4 contains a gene called DUX4. Because the D4Z4 region is </a:t>
            </a:r>
            <a:r>
              <a:rPr lang="en-US" dirty="0" err="1" smtClean="0"/>
              <a:t>hypermethylated</a:t>
            </a:r>
            <a:r>
              <a:rPr lang="en-US" dirty="0" smtClean="0"/>
              <a:t>, the DUX4 gene is silenced in most adult cells and tissues. Little is known about the function of the protein produced from the DUX4 gene; it appears to help control the activity of other genes.</a:t>
            </a:r>
          </a:p>
          <a:p>
            <a:r>
              <a:rPr lang="en-US" dirty="0" smtClean="0"/>
              <a:t>Studies suggest that the SMCHD1 gene is also involved in repairing damaged DNA. However, little is known about its role in this process.</a:t>
            </a:r>
          </a:p>
          <a:p>
            <a:r>
              <a:rPr lang="en-US" b="1" dirty="0" smtClean="0"/>
              <a:t>How are changes in the SMCHD1 gene related to health conditions?</a:t>
            </a:r>
          </a:p>
          <a:p>
            <a:r>
              <a:rPr lang="en-US" dirty="0" smtClean="0">
                <a:hlinkClick r:id="rId3"/>
              </a:rPr>
              <a:t>facioscapulohumeral muscular dystrophy</a:t>
            </a:r>
            <a:r>
              <a:rPr lang="en-US" dirty="0" smtClean="0"/>
              <a:t> - caused by mutations in the SMCHD1 gene More than a dozen mutations in the SMCHD1 gene have been found to cause </a:t>
            </a:r>
            <a:r>
              <a:rPr lang="en-US" dirty="0" err="1" smtClean="0"/>
              <a:t>facioscapulohumeral</a:t>
            </a:r>
            <a:r>
              <a:rPr lang="en-US" dirty="0" smtClean="0"/>
              <a:t> muscular dystrophy, a disorder characterized by muscle weakness and wasting (atrophy) that worsens slowly over time. Two forms of the disorder have been described: type 1 (FSHD1) and type 2 (FSHD2). Changes in the SMCHD1 gene appear to play a role in both types.</a:t>
            </a:r>
          </a:p>
          <a:p>
            <a:r>
              <a:rPr lang="en-US" dirty="0" smtClean="0"/>
              <a:t>SMCHD1 gene mutations cause most cases of FSHD2. These mutations reduce the amount of SMCHD1 protein available to add methyl groups to the D4Z4 region. The resulting </a:t>
            </a:r>
            <a:r>
              <a:rPr lang="en-US" dirty="0" err="1" smtClean="0"/>
              <a:t>hypomethylation</a:t>
            </a:r>
            <a:r>
              <a:rPr lang="en-US" dirty="0" smtClean="0"/>
              <a:t> of this region prevents the DUX4 gene from being silenced in cells and tissues where it is usually turned off, such as adult muscle cells. However, </a:t>
            </a:r>
            <a:r>
              <a:rPr lang="en-US" dirty="0" err="1" smtClean="0"/>
              <a:t>hypomethylation</a:t>
            </a:r>
            <a:r>
              <a:rPr lang="en-US" dirty="0" smtClean="0"/>
              <a:t> of the D4Z4 region results in </a:t>
            </a:r>
            <a:r>
              <a:rPr lang="en-US" dirty="0" err="1" smtClean="0"/>
              <a:t>facioscapulohumeral</a:t>
            </a:r>
            <a:r>
              <a:rPr lang="en-US" dirty="0" smtClean="0"/>
              <a:t> muscular dystrophy only when it occurs in people who also have at least one copy of chromosome 4 that is described as "permissive." A "permissive" chromosome 4 has a functional region of DNA known as a </a:t>
            </a:r>
            <a:r>
              <a:rPr lang="en-US" dirty="0" err="1" smtClean="0"/>
              <a:t>pLAM</a:t>
            </a:r>
            <a:r>
              <a:rPr lang="en-US" dirty="0" smtClean="0"/>
              <a:t> sequence located next to the DUX4 gene. The </a:t>
            </a:r>
            <a:r>
              <a:rPr lang="en-US" dirty="0" err="1" smtClean="0"/>
              <a:t>pLAM</a:t>
            </a:r>
            <a:r>
              <a:rPr lang="en-US" dirty="0" smtClean="0"/>
              <a:t> sequence is necessary for the production of the DUX4 protein. (Conversely, a "non-permissive" chromosome 4 does not contain a functional </a:t>
            </a:r>
            <a:r>
              <a:rPr lang="en-US" dirty="0" err="1" smtClean="0"/>
              <a:t>pLAM</a:t>
            </a:r>
            <a:r>
              <a:rPr lang="en-US" dirty="0" smtClean="0"/>
              <a:t> sequence, preventing the production of any DUX4 protein.) Researchers believe that the DUX4 protein influences the activity of other genes, particularly in muscle cells. However, it is unknown how the presence of this protein damages or destroys these cells, leading to progressive muscle weakness and atrophy.</a:t>
            </a:r>
          </a:p>
          <a:p>
            <a:r>
              <a:rPr lang="en-US" dirty="0" smtClean="0"/>
              <a:t>Studies suggest that mutations in the SMCHD1 gene can increase the severity of disease in people with the other type of </a:t>
            </a:r>
            <a:r>
              <a:rPr lang="en-US" dirty="0" err="1" smtClean="0"/>
              <a:t>facioscapulohumeral</a:t>
            </a:r>
            <a:r>
              <a:rPr lang="en-US" dirty="0" smtClean="0"/>
              <a:t> muscular dystrophy, FSHD1. FSHD1 results when the D4Z4 region is abnormally shortened (contracted), containing between 1 and 10 repeats instead of the usual 11 to 100 repeats. Researchers suspect that the combination of a contracted D4Z4 region and a SMCHD1 gene mutation causes the D4Z4 region to have even fewer methyl groups attached, which allows the DUX4 gene to be highly active. In people with both genetic changes, the overactive gene leads to severe muscle weakness and atrophy.</a:t>
            </a:r>
          </a:p>
          <a:p>
            <a:r>
              <a:rPr lang="en-US" b="1" dirty="0" smtClean="0"/>
              <a:t>Where is the SMCHD1 gene located?</a:t>
            </a:r>
          </a:p>
          <a:p>
            <a:r>
              <a:rPr lang="en-US" dirty="0" smtClean="0"/>
              <a:t>Cytogenetic Location: 18p11.32</a:t>
            </a:r>
          </a:p>
          <a:p>
            <a:r>
              <a:rPr lang="en-US" dirty="0" smtClean="0"/>
              <a:t>Molecular Location on chromosome 18: base pairs 2,655,886 to 2,805,016</a:t>
            </a:r>
          </a:p>
          <a:p>
            <a:r>
              <a:rPr lang="en-US" dirty="0" smtClean="0"/>
              <a:t>The SMCHD1 gene is located on the short (p) arm of </a:t>
            </a:r>
            <a:r>
              <a:rPr lang="en-US" dirty="0" smtClean="0">
                <a:hlinkClick r:id="rId4"/>
              </a:rPr>
              <a:t>chromosome 18</a:t>
            </a:r>
            <a:r>
              <a:rPr lang="en-US" dirty="0" smtClean="0"/>
              <a:t> at position 11.32.</a:t>
            </a:r>
          </a:p>
          <a:p>
            <a:r>
              <a:rPr lang="en-US" dirty="0" smtClean="0"/>
              <a:t>More precisely, the SMCHD1 gene is located from base pair 2,655,886 to base pair 2,805,016 on chromosome 18.</a:t>
            </a:r>
          </a:p>
          <a:p>
            <a:endParaRPr lang="en-US" dirty="0" smtClean="0"/>
          </a:p>
          <a:p>
            <a:endParaRPr lang="en-US" dirty="0" smtClean="0"/>
          </a:p>
          <a:p>
            <a:r>
              <a:rPr lang="en-US" b="1" dirty="0" err="1" smtClean="0"/>
              <a:t>UniProtKB</a:t>
            </a:r>
            <a:r>
              <a:rPr lang="en-US" b="1" dirty="0" smtClean="0"/>
              <a:t>/Swiss-</a:t>
            </a:r>
            <a:r>
              <a:rPr lang="en-US" b="1" dirty="0" err="1" smtClean="0"/>
              <a:t>Prot</a:t>
            </a:r>
            <a:r>
              <a:rPr lang="en-US" b="1" dirty="0" smtClean="0"/>
              <a:t>: </a:t>
            </a:r>
            <a:r>
              <a:rPr lang="en-US" dirty="0" smtClean="0">
                <a:hlinkClick r:id="rId5"/>
              </a:rPr>
              <a:t>LRIF1_HUMAN, Q5T3J3</a:t>
            </a:r>
            <a:r>
              <a:rPr lang="en-US" b="1" dirty="0" smtClean="0"/>
              <a:t>Function</a:t>
            </a:r>
            <a:r>
              <a:rPr lang="en-US" dirty="0" smtClean="0"/>
              <a:t>: Represses the ligand-induced transcriptional activity of retinoic acid receptor alpha (RARA). This</a:t>
            </a:r>
            <a:br>
              <a:rPr lang="en-US" dirty="0" smtClean="0"/>
            </a:br>
            <a:r>
              <a:rPr lang="en-US" dirty="0" smtClean="0"/>
              <a:t>repression may occur through direct recruitment of histone </a:t>
            </a:r>
            <a:r>
              <a:rPr lang="en-US" dirty="0" err="1" smtClean="0"/>
              <a:t>deacetylases</a:t>
            </a:r>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5</a:t>
            </a:fld>
            <a:endParaRPr lang="en-US"/>
          </a:p>
        </p:txBody>
      </p:sp>
    </p:spTree>
    <p:extLst>
      <p:ext uri="{BB962C8B-B14F-4D97-AF65-F5344CB8AC3E}">
        <p14:creationId xmlns:p14="http://schemas.microsoft.com/office/powerpoint/2010/main" val="304422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KD of SmchD1 and</a:t>
            </a:r>
            <a:r>
              <a:rPr lang="en-US" baseline="0" dirty="0" smtClean="0"/>
              <a:t> LRif1 results in the disappearance of the Barr body and reorganization of the H3K9me3 (but total amounts are not changed).</a:t>
            </a:r>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6</a:t>
            </a:fld>
            <a:endParaRPr lang="en-US"/>
          </a:p>
        </p:txBody>
      </p:sp>
    </p:spTree>
    <p:extLst>
      <p:ext uri="{BB962C8B-B14F-4D97-AF65-F5344CB8AC3E}">
        <p14:creationId xmlns:p14="http://schemas.microsoft.com/office/powerpoint/2010/main" val="304422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STORM buffer:</a:t>
            </a:r>
          </a:p>
          <a:p>
            <a:r>
              <a:rPr lang="en-US" dirty="0" smtClean="0"/>
              <a:t>50mM </a:t>
            </a:r>
            <a:r>
              <a:rPr lang="en-US" dirty="0" err="1" smtClean="0"/>
              <a:t>Tris-HCl</a:t>
            </a:r>
            <a:r>
              <a:rPr lang="en-US" baseline="0" dirty="0" smtClean="0"/>
              <a:t> pH 8</a:t>
            </a:r>
            <a:endParaRPr lang="en-US" dirty="0" smtClean="0"/>
          </a:p>
          <a:p>
            <a:r>
              <a:rPr lang="en-US" dirty="0" smtClean="0"/>
              <a:t>Glucose 10%</a:t>
            </a:r>
          </a:p>
          <a:p>
            <a:r>
              <a:rPr lang="en-US" dirty="0" smtClean="0"/>
              <a:t>10mM </a:t>
            </a:r>
            <a:r>
              <a:rPr lang="en-US" dirty="0" err="1" smtClean="0"/>
              <a:t>NaCl</a:t>
            </a:r>
            <a:endParaRPr lang="en-US" dirty="0" smtClean="0"/>
          </a:p>
          <a:p>
            <a:r>
              <a:rPr lang="en-US" dirty="0" smtClean="0"/>
              <a:t>Glucose</a:t>
            </a:r>
            <a:r>
              <a:rPr lang="en-US" baseline="0" dirty="0" smtClean="0"/>
              <a:t> oxidase 1% (84 U) (</a:t>
            </a:r>
            <a:r>
              <a:rPr lang="en-US" baseline="0" dirty="0" err="1" smtClean="0"/>
              <a:t>Glc</a:t>
            </a:r>
            <a:r>
              <a:rPr lang="en-US" baseline="0" dirty="0" smtClean="0"/>
              <a:t> + O2 = Glucose-lactate + H2O2)</a:t>
            </a:r>
          </a:p>
          <a:p>
            <a:r>
              <a:rPr lang="en-US" baseline="0" dirty="0" smtClean="0"/>
              <a:t>Catalase (510 U) (2 H2O2 = O2 + 2 H2O)</a:t>
            </a:r>
          </a:p>
          <a:p>
            <a:r>
              <a:rPr lang="en-US" baseline="0" dirty="0" smtClean="0"/>
              <a:t>COT (</a:t>
            </a:r>
            <a:r>
              <a:rPr lang="en-US" baseline="0" dirty="0" err="1" smtClean="0"/>
              <a:t>cyclooctatetraene</a:t>
            </a:r>
            <a:r>
              <a:rPr lang="en-US" baseline="0" dirty="0" smtClean="0"/>
              <a:t>) 2mM</a:t>
            </a:r>
          </a:p>
          <a:p>
            <a:r>
              <a:rPr lang="en-US" baseline="0" dirty="0" smtClean="0"/>
              <a:t>Beta-ME 1%</a:t>
            </a:r>
          </a:p>
          <a:p>
            <a:r>
              <a:rPr lang="en-US" baseline="0" dirty="0" smtClean="0"/>
              <a:t>Lasts only 15-30 min in open chamber due to </a:t>
            </a:r>
            <a:r>
              <a:rPr lang="en-US" dirty="0" smtClean="0"/>
              <a:t>pH decrease from the production of </a:t>
            </a:r>
            <a:r>
              <a:rPr lang="en-US" dirty="0" err="1" smtClean="0"/>
              <a:t>gluconic</a:t>
            </a:r>
            <a:r>
              <a:rPr lang="en-US" dirty="0" smtClean="0"/>
              <a:t> acid by glucose oxidase. Can be changed by adding 100</a:t>
            </a:r>
            <a:r>
              <a:rPr lang="en-US" baseline="0" dirty="0" smtClean="0"/>
              <a:t> </a:t>
            </a:r>
            <a:r>
              <a:rPr lang="en-US" baseline="0" dirty="0" err="1" smtClean="0"/>
              <a:t>mM</a:t>
            </a:r>
            <a:r>
              <a:rPr lang="en-US" baseline="0" dirty="0" smtClean="0"/>
              <a:t> </a:t>
            </a:r>
            <a:r>
              <a:rPr lang="en-US" baseline="0" dirty="0" err="1" smtClean="0"/>
              <a:t>Tris</a:t>
            </a:r>
            <a:r>
              <a:rPr lang="en-US" baseline="0" dirty="0" smtClean="0"/>
              <a:t>.</a:t>
            </a:r>
          </a:p>
          <a:p>
            <a:r>
              <a:rPr lang="en-US" baseline="0" dirty="0" smtClean="0"/>
              <a:t>Beta-Mw: increases the </a:t>
            </a:r>
            <a:r>
              <a:rPr lang="en-US" baseline="0" dirty="0" err="1" smtClean="0"/>
              <a:t>photoswitching</a:t>
            </a:r>
            <a:r>
              <a:rPr lang="en-US" baseline="0" dirty="0" smtClean="0"/>
              <a:t> of Cy5.</a:t>
            </a:r>
          </a:p>
          <a:p>
            <a:r>
              <a:rPr lang="en-US" baseline="0" dirty="0" smtClean="0"/>
              <a:t>COT increases fluorescence </a:t>
            </a:r>
            <a:r>
              <a:rPr lang="en-US" baseline="0" dirty="0" err="1" smtClean="0"/>
              <a:t>brigthness</a:t>
            </a:r>
            <a:r>
              <a:rPr lang="en-US" baseline="0" dirty="0" smtClean="0"/>
              <a:t>.</a:t>
            </a:r>
          </a:p>
          <a:p>
            <a:r>
              <a:rPr lang="en-US" baseline="0" dirty="0" smtClean="0"/>
              <a:t>(see Huang lab:  http://craterlake.ucsf.edu:18080/cm/wiki/?id=360)</a:t>
            </a:r>
          </a:p>
          <a:p>
            <a:endParaRPr lang="en-US" baseline="0" dirty="0" smtClean="0"/>
          </a:p>
          <a:p>
            <a:r>
              <a:rPr lang="en-US" baseline="0" dirty="0" err="1" smtClean="0"/>
              <a:t>Fluorophores</a:t>
            </a:r>
            <a:r>
              <a:rPr lang="en-US" baseline="0" dirty="0" smtClean="0"/>
              <a:t> shuffle between </a:t>
            </a:r>
            <a:r>
              <a:rPr lang="en-US" baseline="0" dirty="0" err="1" smtClean="0"/>
              <a:t>flourescent</a:t>
            </a:r>
            <a:r>
              <a:rPr lang="en-US" baseline="0" dirty="0" smtClean="0"/>
              <a:t> state and dark state under low oxygen conditions, i.e. oxygen leads to </a:t>
            </a:r>
            <a:r>
              <a:rPr lang="en-US" baseline="0" dirty="0" err="1" smtClean="0"/>
              <a:t>photobleaching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7</a:t>
            </a:fld>
            <a:endParaRPr lang="en-US"/>
          </a:p>
        </p:txBody>
      </p:sp>
    </p:spTree>
    <p:extLst>
      <p:ext uri="{BB962C8B-B14F-4D97-AF65-F5344CB8AC3E}">
        <p14:creationId xmlns:p14="http://schemas.microsoft.com/office/powerpoint/2010/main" val="304422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visualize telomeres in fixed </a:t>
            </a:r>
            <a:r>
              <a:rPr lang="en-US" sz="1200" b="0" i="0" u="none" strike="noStrike" kern="1200" baseline="0" dirty="0" err="1" smtClean="0">
                <a:solidFill>
                  <a:schemeClr val="tx1"/>
                </a:solidFill>
                <a:latin typeface="+mn-lt"/>
                <a:ea typeface="+mn-ea"/>
                <a:cs typeface="+mn-cs"/>
              </a:rPr>
              <a:t>Hela</a:t>
            </a:r>
            <a:r>
              <a:rPr lang="en-US" sz="1200" b="0" i="0" u="none" strike="noStrike" kern="1200" baseline="0" dirty="0" smtClean="0">
                <a:solidFill>
                  <a:schemeClr val="tx1"/>
                </a:solidFill>
                <a:latin typeface="+mn-lt"/>
                <a:ea typeface="+mn-ea"/>
                <a:cs typeface="+mn-cs"/>
              </a:rPr>
              <a:t> cells, we employed a peptide nucleic acid (PNA) FISH probe that was complementary to the TTAGGG repeats and labeled with a </a:t>
            </a:r>
            <a:r>
              <a:rPr lang="en-US" sz="1200" b="0" i="0" u="none" strike="noStrike" kern="1200" baseline="0" dirty="0" err="1" smtClean="0">
                <a:solidFill>
                  <a:schemeClr val="tx1"/>
                </a:solidFill>
                <a:latin typeface="+mn-lt"/>
                <a:ea typeface="+mn-ea"/>
                <a:cs typeface="+mn-cs"/>
              </a:rPr>
              <a:t>photoswitchable</a:t>
            </a:r>
            <a:r>
              <a:rPr lang="en-US" sz="1200" b="0" i="0" u="none" strike="noStrike" kern="1200" baseline="0" dirty="0" smtClean="0">
                <a:solidFill>
                  <a:schemeClr val="tx1"/>
                </a:solidFill>
                <a:latin typeface="+mn-lt"/>
                <a:ea typeface="+mn-ea"/>
                <a:cs typeface="+mn-cs"/>
              </a:rPr>
              <a:t> dye. We used astigmatism-based three-dimensional (3D) STORM imaging to determine the x, y, and z coordinates of individual probes and to reconstruct images with a resolution of 20 nm in </a:t>
            </a:r>
            <a:r>
              <a:rPr lang="en-US" sz="1200" b="0" i="0" u="none" strike="noStrike" kern="1200" baseline="0" dirty="0" err="1" smtClean="0">
                <a:solidFill>
                  <a:schemeClr val="tx1"/>
                </a:solidFill>
                <a:latin typeface="+mn-lt"/>
                <a:ea typeface="+mn-ea"/>
                <a:cs typeface="+mn-cs"/>
              </a:rPr>
              <a:t>xy</a:t>
            </a:r>
            <a:r>
              <a:rPr lang="en-US" sz="1200" b="0" i="0" u="none" strike="noStrike" kern="1200" baseline="0" dirty="0" smtClean="0">
                <a:solidFill>
                  <a:schemeClr val="tx1"/>
                </a:solidFill>
                <a:latin typeface="+mn-lt"/>
                <a:ea typeface="+mn-ea"/>
                <a:cs typeface="+mn-cs"/>
              </a:rPr>
              <a:t> directions and 50 nm in the z direction.</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Slides (10000</a:t>
            </a:r>
            <a:r>
              <a:rPr lang="en-US" baseline="0" dirty="0" smtClean="0">
                <a:solidFill>
                  <a:schemeClr val="bg1"/>
                </a:solidFill>
              </a:rPr>
              <a:t> frames/image; 15 images/condition)</a:t>
            </a:r>
            <a:r>
              <a:rPr lang="en-US" dirty="0" smtClean="0">
                <a:solidFill>
                  <a:schemeClr val="bg1"/>
                </a:solidFill>
              </a:rPr>
              <a:t> were imaged on the Nikon super-resolution microscope in the BIOP using a cylindrical lens for 3D imaging. DNA-FISH was performed to label the telomeres with labels that were 18 </a:t>
            </a:r>
            <a:r>
              <a:rPr lang="en-US" dirty="0" err="1" smtClean="0">
                <a:solidFill>
                  <a:schemeClr val="bg1"/>
                </a:solidFill>
              </a:rPr>
              <a:t>nts</a:t>
            </a:r>
            <a:r>
              <a:rPr lang="en-US" dirty="0" smtClean="0">
                <a:solidFill>
                  <a:schemeClr val="bg1"/>
                </a:solidFill>
              </a:rPr>
              <a:t> long. The </a:t>
            </a:r>
            <a:r>
              <a:rPr lang="en-US" dirty="0" err="1" smtClean="0">
                <a:solidFill>
                  <a:schemeClr val="bg1"/>
                </a:solidFill>
              </a:rPr>
              <a:t>fluorophore</a:t>
            </a:r>
            <a:r>
              <a:rPr lang="en-US" dirty="0" smtClean="0">
                <a:solidFill>
                  <a:schemeClr val="bg1"/>
                </a:solidFill>
              </a:rPr>
              <a:t> was Cy5. Datasets were comprised of drift-corrected x-, y-, and z-coordinates of all localizations in an image. Localizations in which a molecule was on for ten consecutive frames or more were discarded before we received the dataset. (For the time being, we’ll count each </a:t>
            </a:r>
            <a:r>
              <a:rPr lang="en-US" dirty="0" err="1" smtClean="0">
                <a:solidFill>
                  <a:schemeClr val="bg1"/>
                </a:solidFill>
              </a:rPr>
              <a:t>fluorophore</a:t>
            </a:r>
            <a:r>
              <a:rPr lang="en-US" dirty="0" smtClean="0">
                <a:solidFill>
                  <a:schemeClr val="bg1"/>
                </a:solidFill>
              </a:rPr>
              <a:t> as a distinct molecule, but in the future this will have to change…)</a:t>
            </a:r>
          </a:p>
          <a:p>
            <a:endParaRPr lang="en-US" dirty="0" smtClean="0">
              <a:solidFill>
                <a:schemeClr val="bg1"/>
              </a:solidFill>
            </a:endParaRPr>
          </a:p>
          <a:p>
            <a:r>
              <a:rPr lang="en-US" dirty="0" smtClean="0">
                <a:solidFill>
                  <a:schemeClr val="bg1"/>
                </a:solidFill>
              </a:rPr>
              <a:t>Conventional</a:t>
            </a:r>
            <a:r>
              <a:rPr lang="en-US" baseline="0" dirty="0" smtClean="0">
                <a:solidFill>
                  <a:schemeClr val="bg1"/>
                </a:solidFill>
              </a:rPr>
              <a:t> microscopy limited resolution due to diffraction limit of light. STORM = </a:t>
            </a:r>
            <a:r>
              <a:rPr lang="en-US" baseline="0" dirty="0" err="1" smtClean="0">
                <a:solidFill>
                  <a:schemeClr val="bg1"/>
                </a:solidFill>
              </a:rPr>
              <a:t>superresolution</a:t>
            </a:r>
            <a:r>
              <a:rPr lang="en-US" baseline="0" dirty="0" smtClean="0">
                <a:solidFill>
                  <a:schemeClr val="bg1"/>
                </a:solidFill>
              </a:rPr>
              <a:t> = resolution to 1/10 of conventional </a:t>
            </a:r>
            <a:r>
              <a:rPr lang="en-US" baseline="0" dirty="0" err="1" smtClean="0">
                <a:solidFill>
                  <a:schemeClr val="bg1"/>
                </a:solidFill>
              </a:rPr>
              <a:t>whitefield</a:t>
            </a:r>
            <a:r>
              <a:rPr lang="en-US" baseline="0" dirty="0" smtClean="0">
                <a:solidFill>
                  <a:schemeClr val="bg1"/>
                </a:solidFill>
              </a:rPr>
              <a:t> (the resolution depends on the excitation wave length and the numerical </a:t>
            </a:r>
            <a:r>
              <a:rPr lang="en-US" baseline="0" dirty="0" err="1" smtClean="0">
                <a:solidFill>
                  <a:schemeClr val="bg1"/>
                </a:solidFill>
              </a:rPr>
              <a:t>aperature</a:t>
            </a:r>
            <a:r>
              <a:rPr lang="en-US" baseline="0" dirty="0" smtClean="0">
                <a:solidFill>
                  <a:schemeClr val="bg1"/>
                </a:solidFill>
              </a:rPr>
              <a:t> of the objective (</a:t>
            </a:r>
            <a:r>
              <a:rPr lang="en-US" baseline="0" dirty="0" err="1" smtClean="0">
                <a:solidFill>
                  <a:schemeClr val="bg1"/>
                </a:solidFill>
              </a:rPr>
              <a:t>Resolutinx,y</a:t>
            </a:r>
            <a:r>
              <a:rPr lang="en-US" baseline="0" dirty="0" smtClean="0">
                <a:solidFill>
                  <a:schemeClr val="bg1"/>
                </a:solidFill>
              </a:rPr>
              <a:t> = wavelength/2NA): still for conventional in x, y = 200-250nm in z 500 nm;</a:t>
            </a:r>
          </a:p>
          <a:p>
            <a:r>
              <a:rPr lang="en-US" baseline="0" dirty="0" smtClean="0">
                <a:solidFill>
                  <a:schemeClr val="bg1"/>
                </a:solidFill>
              </a:rPr>
              <a:t>(confocal= 1.4x better resolution, but less good signal to noise ratio).</a:t>
            </a:r>
            <a:endParaRPr lang="en-US" dirty="0" smtClean="0">
              <a:solidFill>
                <a:schemeClr val="bg1"/>
              </a:solidFill>
            </a:endParaRPr>
          </a:p>
          <a:p>
            <a:r>
              <a:rPr lang="en-US" sz="1200" b="0" i="0" u="none" strike="noStrike" kern="1200" baseline="0" dirty="0" smtClean="0">
                <a:solidFill>
                  <a:schemeClr val="tx1"/>
                </a:solidFill>
                <a:latin typeface="+mn-lt"/>
                <a:ea typeface="+mn-ea"/>
                <a:cs typeface="+mn-cs"/>
              </a:rPr>
              <a:t>STORM = </a:t>
            </a:r>
            <a:r>
              <a:rPr lang="en-US" dirty="0" smtClean="0"/>
              <a:t>sequential and stochastic readout with precise </a:t>
            </a:r>
            <a:r>
              <a:rPr lang="en-US" u="sng" dirty="0" smtClean="0"/>
              <a:t>localization of multiple single molecules </a:t>
            </a:r>
            <a:r>
              <a:rPr lang="en-US" dirty="0" smtClean="0"/>
              <a:t>from specimens that were fluorescently labeled with </a:t>
            </a:r>
            <a:r>
              <a:rPr lang="en-US" dirty="0" err="1" smtClean="0"/>
              <a:t>photoswitchable</a:t>
            </a:r>
            <a:r>
              <a:rPr lang="en-US" dirty="0" smtClean="0"/>
              <a:t> dyes.</a:t>
            </a:r>
          </a:p>
          <a:p>
            <a:r>
              <a:rPr lang="en-US" dirty="0" smtClean="0"/>
              <a:t>Principle behind STORM is that the activated state of a </a:t>
            </a:r>
            <a:r>
              <a:rPr lang="en-US" dirty="0" err="1" smtClean="0"/>
              <a:t>photoswitchable</a:t>
            </a:r>
            <a:r>
              <a:rPr lang="en-US" dirty="0" smtClean="0"/>
              <a:t> molecule must lead to the consecutive emission of sufficient photons to enable precise localization before it enters a dark state or becomes deactivated by </a:t>
            </a:r>
            <a:r>
              <a:rPr lang="en-US" dirty="0" err="1" smtClean="0"/>
              <a:t>photobleaching</a:t>
            </a:r>
            <a:r>
              <a:rPr lang="en-US" dirty="0" smtClean="0"/>
              <a:t>. Additionally, the sparsely activated fluorescent molecules must be separated by a distance that exceeds the Abbe diffraction limit (in effect, greater than approximately 250 nanometers) to enable the parallel recording of many individual emitters, each having a distinct set of coordinates in the lateral image plane. The molecular coordinates are determined with a precision that is based on the number of emitted photons. Images of the emitters are captured using a low power readout laser (usually spanning from 1 to 3 camera frames) until they spontaneously </a:t>
            </a:r>
            <a:r>
              <a:rPr lang="en-US" dirty="0" err="1" smtClean="0"/>
              <a:t>photobleach</a:t>
            </a:r>
            <a:r>
              <a:rPr lang="en-US" dirty="0" smtClean="0"/>
              <a:t> or re-enter a dark state. Repeating this process for multiple cycles, each generating a stochastically unique subset of activated </a:t>
            </a:r>
            <a:r>
              <a:rPr lang="en-US" dirty="0" err="1" smtClean="0"/>
              <a:t>fluorophores</a:t>
            </a:r>
            <a:r>
              <a:rPr lang="en-US" dirty="0" smtClean="0"/>
              <a:t>, enables the positions of many </a:t>
            </a:r>
            <a:r>
              <a:rPr lang="en-US" dirty="0" err="1" smtClean="0"/>
              <a:t>fluorophores</a:t>
            </a:r>
            <a:r>
              <a:rPr lang="en-US" dirty="0" smtClean="0"/>
              <a:t> to be determined and a summed image to be reconstructed at the end of the experiment.</a:t>
            </a:r>
            <a:endParaRPr lang="en-US" sz="1200" b="0" i="0" u="none" strike="noStrike" kern="1200" baseline="0" dirty="0" smtClean="0">
              <a:solidFill>
                <a:schemeClr val="tx1"/>
              </a:solidFill>
              <a:latin typeface="+mn-lt"/>
              <a:ea typeface="+mn-ea"/>
              <a:cs typeface="+mn-cs"/>
            </a:endParaRPr>
          </a:p>
          <a:p>
            <a:r>
              <a:rPr lang="en-US" dirty="0" smtClean="0"/>
              <a:t>Basically, although the image of a single fluorescent emitter is manifested in a finite-sized spot having dimensions limited by diffraction when captured with a CCD-based camera, the precision with which the exact position of the molecule can be determined can be much higher (in the range of a few nanometers), provided enough photons are captured. This is due to the fact that each captured photon provides an independent measurement of the position, with the ultimate level of precision being directly proportional to the square root of the total number of measurements. A localization accuracy of approximately 10 nanometers can be achieved when the measured photon distribution of a </a:t>
            </a:r>
            <a:r>
              <a:rPr lang="en-US" dirty="0" err="1" smtClean="0"/>
              <a:t>fluorophore</a:t>
            </a:r>
            <a:r>
              <a:rPr lang="en-US" dirty="0" smtClean="0"/>
              <a:t> is approximately 1,000 photons and the background noise is negligible compared to the molecular signal. The most critical element in obtaining the high-precision results necessary for precise molecular localization in STORM imaging is to minimize the background noise while simultaneously maximizing photon output from the fluorescent probe. In one of the best case scenarios, if 10,000 photons can be gathered in the absence of background before the </a:t>
            </a:r>
            <a:r>
              <a:rPr lang="en-US" dirty="0" err="1" smtClean="0"/>
              <a:t>fluorophore</a:t>
            </a:r>
            <a:r>
              <a:rPr lang="en-US" dirty="0" smtClean="0"/>
              <a:t> either </a:t>
            </a:r>
            <a:r>
              <a:rPr lang="en-US" dirty="0" err="1" smtClean="0"/>
              <a:t>photobleaches</a:t>
            </a:r>
            <a:r>
              <a:rPr lang="en-US" dirty="0" smtClean="0"/>
              <a:t> or is switched off, the center of localization can be determined with an accuracy down to 1 to 2 nanometers. However, as lower numbers of photons are collected, the localization accuracy becomes increasingly less. Thus, if only 400 to 500 photons are measured, the accuracy drops to around 20 nanometers or worse. Therefore, the fluorescent probes chosen for STORM imaging should display a high </a:t>
            </a:r>
            <a:r>
              <a:rPr lang="en-US" b="1" dirty="0" smtClean="0"/>
              <a:t>contrast ratio</a:t>
            </a:r>
            <a:r>
              <a:rPr lang="en-US" dirty="0" smtClean="0"/>
              <a:t>, which is defined as the ratio of fluorescence emission before and after </a:t>
            </a:r>
            <a:r>
              <a:rPr lang="en-US" dirty="0" err="1" smtClean="0"/>
              <a:t>photoactivation</a:t>
            </a:r>
            <a:r>
              <a:rPr lang="en-US" dirty="0" smtClean="0"/>
              <a:t> or </a:t>
            </a:r>
            <a:r>
              <a:rPr lang="en-US" dirty="0" err="1" smtClean="0"/>
              <a:t>photoconversion</a:t>
            </a:r>
            <a:r>
              <a:rPr lang="en-US" dirty="0" smtClean="0"/>
              <a:t>. </a:t>
            </a:r>
          </a:p>
          <a:p>
            <a:r>
              <a:rPr lang="en-US" dirty="0" err="1" smtClean="0"/>
              <a:t>Alexa</a:t>
            </a:r>
            <a:r>
              <a:rPr lang="en-US" dirty="0" smtClean="0"/>
              <a:t> Fluor 647 (a structural analog of Cy5 with similar </a:t>
            </a:r>
            <a:r>
              <a:rPr lang="en-US" dirty="0" err="1" smtClean="0"/>
              <a:t>photoswitching</a:t>
            </a:r>
            <a:r>
              <a:rPr lang="en-US" dirty="0" smtClean="0"/>
              <a:t> properties). Fluorescent probes suitable for imaging with STORM are those featuring very high brightness and contrast levels that yield the maximum number of photons per molecule before </a:t>
            </a:r>
            <a:r>
              <a:rPr lang="en-US" dirty="0" err="1" smtClean="0"/>
              <a:t>photobleaching</a:t>
            </a:r>
            <a:r>
              <a:rPr lang="en-US" dirty="0" smtClean="0"/>
              <a:t> or return to a dark, non-fluorescent state. The best probes for STORM imaging should exhibit spectral profiles for the active and inactive species that are sufficiently well separated and thermally stable so that spontaneous </a:t>
            </a:r>
            <a:r>
              <a:rPr lang="en-US" dirty="0" err="1" smtClean="0"/>
              <a:t>interconversion</a:t>
            </a:r>
            <a:r>
              <a:rPr lang="en-US" dirty="0" smtClean="0"/>
              <a:t> rates are very low compared to the light-controlled activation rate. Due to the fact that many of the </a:t>
            </a:r>
            <a:r>
              <a:rPr lang="en-US" dirty="0" err="1" smtClean="0"/>
              <a:t>fluorophores</a:t>
            </a:r>
            <a:r>
              <a:rPr lang="en-US" dirty="0" smtClean="0"/>
              <a:t> used in STORM imaging can be </a:t>
            </a:r>
            <a:r>
              <a:rPr lang="en-US" dirty="0" err="1" smtClean="0"/>
              <a:t>photoswitched</a:t>
            </a:r>
            <a:r>
              <a:rPr lang="en-US" dirty="0" smtClean="0"/>
              <a:t>, these probes should also exhibit high switching reliability, low fatigue rates, and switching kinetics that can be readily controlled. A wide spectrum of </a:t>
            </a:r>
            <a:r>
              <a:rPr lang="en-US" dirty="0" err="1" smtClean="0"/>
              <a:t>fluorophores</a:t>
            </a:r>
            <a:r>
              <a:rPr lang="en-US" dirty="0" smtClean="0"/>
              <a:t> that were originally thought to be </a:t>
            </a:r>
            <a:r>
              <a:rPr lang="en-US" dirty="0" err="1" smtClean="0"/>
              <a:t>photostable</a:t>
            </a:r>
            <a:r>
              <a:rPr lang="en-US" dirty="0" smtClean="0"/>
              <a:t> has since been demonstrated to enter dark states under low oxygen conditions in the presence of aliphatic </a:t>
            </a:r>
            <a:r>
              <a:rPr lang="en-US" dirty="0" err="1" smtClean="0"/>
              <a:t>thiols</a:t>
            </a:r>
            <a:r>
              <a:rPr lang="en-US" dirty="0" smtClean="0"/>
              <a:t> at moderate laser powers. </a:t>
            </a:r>
          </a:p>
          <a:p>
            <a:r>
              <a:rPr lang="en-US" sz="1200" b="0" i="0" u="none" strike="noStrike" kern="1200" baseline="0" dirty="0" smtClean="0">
                <a:solidFill>
                  <a:schemeClr val="tx1"/>
                </a:solidFill>
                <a:latin typeface="+mn-lt"/>
                <a:ea typeface="+mn-ea"/>
                <a:cs typeface="+mn-cs"/>
              </a:rPr>
              <a:t>Cy5: peak excitation = 649nm, peak emission = 664 nm, molar extinction coefficient = 250 x10e3, quantum yield = 0.28, </a:t>
            </a:r>
            <a:r>
              <a:rPr lang="en-US" sz="1200" b="0" i="0" u="none" strike="noStrike" kern="1200" baseline="0" dirty="0" err="1" smtClean="0">
                <a:solidFill>
                  <a:schemeClr val="tx1"/>
                </a:solidFill>
                <a:latin typeface="+mn-lt"/>
                <a:ea typeface="+mn-ea"/>
                <a:cs typeface="+mn-cs"/>
              </a:rPr>
              <a:t>nb</a:t>
            </a:r>
            <a:r>
              <a:rPr lang="en-US" sz="1200" b="0" i="0" u="none" strike="noStrike" kern="1200" baseline="0" dirty="0" smtClean="0">
                <a:solidFill>
                  <a:schemeClr val="tx1"/>
                </a:solidFill>
                <a:latin typeface="+mn-lt"/>
                <a:ea typeface="+mn-ea"/>
                <a:cs typeface="+mn-cs"/>
              </a:rPr>
              <a:t> of photons emitted per molecule per switching cycle = 4000; excitation with red laser (633, 647, 657nm) generates fluorescence emission and can </a:t>
            </a:r>
            <a:r>
              <a:rPr lang="en-US" sz="1200" b="0" i="0" u="none" strike="noStrike" kern="1200" baseline="0" dirty="0" err="1" smtClean="0">
                <a:solidFill>
                  <a:schemeClr val="tx1"/>
                </a:solidFill>
                <a:latin typeface="+mn-lt"/>
                <a:ea typeface="+mn-ea"/>
                <a:cs typeface="+mn-cs"/>
              </a:rPr>
              <a:t>photoswitch</a:t>
            </a:r>
            <a:r>
              <a:rPr lang="en-US" sz="1200" b="0" i="0" u="none" strike="noStrike" kern="1200" baseline="0" dirty="0" smtClean="0">
                <a:solidFill>
                  <a:schemeClr val="tx1"/>
                </a:solidFill>
                <a:latin typeface="+mn-lt"/>
                <a:ea typeface="+mn-ea"/>
                <a:cs typeface="+mn-cs"/>
              </a:rPr>
              <a:t> to dye back to the dark state.</a:t>
            </a:r>
          </a:p>
          <a:p>
            <a:r>
              <a:rPr lang="en-US" dirty="0" smtClean="0"/>
              <a:t>Among the critical aspects that must be considered for STORM are the accuracy of each individual localization measurement, the density of probes that have been localized in the final image (commonly termed </a:t>
            </a:r>
            <a:r>
              <a:rPr lang="en-US" b="1" dirty="0" smtClean="0"/>
              <a:t>molecular density</a:t>
            </a:r>
            <a:r>
              <a:rPr lang="en-US" dirty="0" smtClean="0"/>
              <a:t>), and the physical size of the labels themselves. The localization precision, in turn, is primarily dependent upon the number of photons collected from the fluorescent molecules during a single activation-deactivation cycle, provided the background noise is negligible.</a:t>
            </a:r>
          </a:p>
          <a:p>
            <a:r>
              <a:rPr lang="en-US" dirty="0" smtClean="0"/>
              <a:t>In terms of temporal resolution, single-molecule based </a:t>
            </a:r>
            <a:r>
              <a:rPr lang="en-US" dirty="0" err="1" smtClean="0"/>
              <a:t>superresolution</a:t>
            </a:r>
            <a:r>
              <a:rPr lang="en-US" dirty="0" smtClean="0"/>
              <a:t> approaches do not directly generate an image, but rather are used to map specific molecular localizations that are determined from thousands of individual imaging frames. In this case, temporal resolution is determined by the number of imaging frames that are required to obtain a suitable image. Three-dimensional STORM imaging achieves a simultaneous lateral resolution of approximately 25 nanometers and an axial resolution approaching 50 nanometers over a range of 600 nanometers in the </a:t>
            </a:r>
            <a:r>
              <a:rPr lang="en-US" b="1" dirty="0" smtClean="0"/>
              <a:t>z</a:t>
            </a:r>
            <a:r>
              <a:rPr lang="en-US" dirty="0" smtClean="0"/>
              <a:t> direction without scanning the specimen, whereas implementing a scanning regime allows a specimen several micrometers in depth to be imaged. </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smtClean="0"/>
          </a:p>
          <a:p>
            <a:endParaRPr lang="en-US" dirty="0" smtClean="0"/>
          </a:p>
          <a:p>
            <a:r>
              <a:rPr lang="en-US" dirty="0" smtClean="0"/>
              <a:t>Data by me:</a:t>
            </a:r>
          </a:p>
          <a:p>
            <a:r>
              <a:rPr lang="en-US" dirty="0" smtClean="0"/>
              <a:t>11.06.14: </a:t>
            </a:r>
            <a:r>
              <a:rPr lang="en-US" dirty="0" err="1" smtClean="0"/>
              <a:t>Hela</a:t>
            </a:r>
            <a:r>
              <a:rPr lang="en-US" dirty="0" smtClean="0"/>
              <a:t> S and L</a:t>
            </a:r>
          </a:p>
          <a:p>
            <a:r>
              <a:rPr lang="en-US" dirty="0" smtClean="0"/>
              <a:t>29.07.14: </a:t>
            </a:r>
            <a:r>
              <a:rPr lang="en-US" dirty="0" err="1" smtClean="0"/>
              <a:t>Hela</a:t>
            </a:r>
            <a:r>
              <a:rPr lang="en-US" dirty="0" smtClean="0"/>
              <a:t> S and L </a:t>
            </a:r>
            <a:r>
              <a:rPr lang="en-US" dirty="0" err="1" smtClean="0"/>
              <a:t>pSuper</a:t>
            </a:r>
            <a:r>
              <a:rPr lang="en-US" dirty="0" smtClean="0"/>
              <a:t>, pLVP041, pLVP042</a:t>
            </a:r>
          </a:p>
          <a:p>
            <a:r>
              <a:rPr lang="en-US" dirty="0" smtClean="0"/>
              <a:t>05.08.14: </a:t>
            </a:r>
            <a:r>
              <a:rPr lang="en-US" dirty="0" err="1" smtClean="0"/>
              <a:t>Hela</a:t>
            </a:r>
            <a:r>
              <a:rPr lang="en-US" dirty="0" smtClean="0"/>
              <a:t> L</a:t>
            </a:r>
            <a:r>
              <a:rPr lang="en-US" baseline="0" dirty="0" smtClean="0"/>
              <a:t> </a:t>
            </a:r>
            <a:r>
              <a:rPr lang="en-US" baseline="0" dirty="0" err="1" smtClean="0"/>
              <a:t>siGfp</a:t>
            </a:r>
            <a:r>
              <a:rPr lang="en-US" baseline="0" dirty="0" smtClean="0"/>
              <a:t>, si1LRif1, si6LRif1</a:t>
            </a:r>
          </a:p>
          <a:p>
            <a:r>
              <a:rPr lang="en-US" baseline="0" dirty="0" smtClean="0"/>
              <a:t>13.08.14: </a:t>
            </a:r>
            <a:r>
              <a:rPr lang="en-US" baseline="0" dirty="0" err="1" smtClean="0"/>
              <a:t>Hela</a:t>
            </a:r>
            <a:r>
              <a:rPr lang="en-US" baseline="0" dirty="0" smtClean="0"/>
              <a:t> S and L </a:t>
            </a:r>
            <a:r>
              <a:rPr lang="en-US" baseline="0" dirty="0" err="1" smtClean="0"/>
              <a:t>pSuper</a:t>
            </a:r>
            <a:r>
              <a:rPr lang="en-US" baseline="0" dirty="0" smtClean="0"/>
              <a:t>, pLVP041, pLVP042, Trf2-3</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8</a:t>
            </a:fld>
            <a:endParaRPr lang="en-US"/>
          </a:p>
        </p:txBody>
      </p:sp>
    </p:spTree>
    <p:extLst>
      <p:ext uri="{BB962C8B-B14F-4D97-AF65-F5344CB8AC3E}">
        <p14:creationId xmlns:p14="http://schemas.microsoft.com/office/powerpoint/2010/main" val="401313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9E9E8-E819-034D-86D0-75C80EFD61A1}" type="slidenum">
              <a:rPr lang="en-US" smtClean="0"/>
              <a:t>9</a:t>
            </a:fld>
            <a:endParaRPr lang="en-US"/>
          </a:p>
        </p:txBody>
      </p:sp>
    </p:spTree>
    <p:extLst>
      <p:ext uri="{BB962C8B-B14F-4D97-AF65-F5344CB8AC3E}">
        <p14:creationId xmlns:p14="http://schemas.microsoft.com/office/powerpoint/2010/main" val="401313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CH"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smtClean="0"/>
              <a:t>Click to edit Master subtitle style</a:t>
            </a:r>
            <a:endParaRPr lang="en-US"/>
          </a:p>
        </p:txBody>
      </p:sp>
      <p:sp>
        <p:nvSpPr>
          <p:cNvPr id="4" name="Date Placeholder 3"/>
          <p:cNvSpPr>
            <a:spLocks noGrp="1"/>
          </p:cNvSpPr>
          <p:nvPr>
            <p:ph type="dt" sz="half" idx="10"/>
          </p:nvPr>
        </p:nvSpPr>
        <p:spPr/>
        <p:txBody>
          <a:bodyPr/>
          <a:lstStyle/>
          <a:p>
            <a:fld id="{C5AC242C-DA13-F54C-8D9D-A0176B93A059}" type="datetimeFigureOut">
              <a:rPr lang="en-US" smtClean="0"/>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3204215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10"/>
          </p:nvPr>
        </p:nvSpPr>
        <p:spPr/>
        <p:txBody>
          <a:bodyPr/>
          <a:lstStyle/>
          <a:p>
            <a:fld id="{C5AC242C-DA13-F54C-8D9D-A0176B93A059}" type="datetimeFigureOut">
              <a:rPr lang="en-US" smtClean="0"/>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52867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CH"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10"/>
          </p:nvPr>
        </p:nvSpPr>
        <p:spPr/>
        <p:txBody>
          <a:bodyPr/>
          <a:lstStyle/>
          <a:p>
            <a:fld id="{C5AC242C-DA13-F54C-8D9D-A0176B93A059}" type="datetimeFigureOut">
              <a:rPr lang="en-US" smtClean="0"/>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1550989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Content Placeholder 2"/>
          <p:cNvSpPr>
            <a:spLocks noGrp="1"/>
          </p:cNvSpPr>
          <p:nvPr>
            <p:ph idx="1"/>
          </p:nvPr>
        </p:nvSpPr>
        <p:spPr/>
        <p:txBody>
          <a:body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10"/>
          </p:nvPr>
        </p:nvSpPr>
        <p:spPr/>
        <p:txBody>
          <a:bodyPr/>
          <a:lstStyle/>
          <a:p>
            <a:fld id="{C5AC242C-DA13-F54C-8D9D-A0176B93A059}" type="datetimeFigureOut">
              <a:rPr lang="en-US" smtClean="0"/>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72890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CH"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smtClean="0"/>
              <a:t>Click to edit Master text styles</a:t>
            </a:r>
          </a:p>
        </p:txBody>
      </p:sp>
      <p:sp>
        <p:nvSpPr>
          <p:cNvPr id="4" name="Date Placeholder 3"/>
          <p:cNvSpPr>
            <a:spLocks noGrp="1"/>
          </p:cNvSpPr>
          <p:nvPr>
            <p:ph type="dt" sz="half" idx="10"/>
          </p:nvPr>
        </p:nvSpPr>
        <p:spPr/>
        <p:txBody>
          <a:bodyPr/>
          <a:lstStyle/>
          <a:p>
            <a:fld id="{C5AC242C-DA13-F54C-8D9D-A0176B93A059}" type="datetimeFigureOut">
              <a:rPr lang="en-US" smtClean="0"/>
              <a:t>9/4/14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4129506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5" name="Date Placeholder 4"/>
          <p:cNvSpPr>
            <a:spLocks noGrp="1"/>
          </p:cNvSpPr>
          <p:nvPr>
            <p:ph type="dt" sz="half" idx="10"/>
          </p:nvPr>
        </p:nvSpPr>
        <p:spPr/>
        <p:txBody>
          <a:bodyPr/>
          <a:lstStyle/>
          <a:p>
            <a:fld id="{C5AC242C-DA13-F54C-8D9D-A0176B93A059}" type="datetimeFigureOut">
              <a:rPr lang="en-US" smtClean="0"/>
              <a:t>9/4/14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301839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H"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7" name="Date Placeholder 6"/>
          <p:cNvSpPr>
            <a:spLocks noGrp="1"/>
          </p:cNvSpPr>
          <p:nvPr>
            <p:ph type="dt" sz="half" idx="10"/>
          </p:nvPr>
        </p:nvSpPr>
        <p:spPr/>
        <p:txBody>
          <a:bodyPr/>
          <a:lstStyle/>
          <a:p>
            <a:fld id="{C5AC242C-DA13-F54C-8D9D-A0176B93A059}" type="datetimeFigureOut">
              <a:rPr lang="en-US" smtClean="0"/>
              <a:t>9/4/14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583508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en-US"/>
          </a:p>
        </p:txBody>
      </p:sp>
      <p:sp>
        <p:nvSpPr>
          <p:cNvPr id="3" name="Date Placeholder 2"/>
          <p:cNvSpPr>
            <a:spLocks noGrp="1"/>
          </p:cNvSpPr>
          <p:nvPr>
            <p:ph type="dt" sz="half" idx="10"/>
          </p:nvPr>
        </p:nvSpPr>
        <p:spPr/>
        <p:txBody>
          <a:bodyPr/>
          <a:lstStyle/>
          <a:p>
            <a:fld id="{C5AC242C-DA13-F54C-8D9D-A0176B93A059}" type="datetimeFigureOut">
              <a:rPr lang="en-US" smtClean="0"/>
              <a:t>9/4/14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1337119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AC242C-DA13-F54C-8D9D-A0176B93A059}" type="datetimeFigureOut">
              <a:rPr lang="en-US" smtClean="0"/>
              <a:t>9/4/14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378993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CH"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Click to edit Master text styles</a:t>
            </a:r>
          </a:p>
        </p:txBody>
      </p:sp>
      <p:sp>
        <p:nvSpPr>
          <p:cNvPr id="5" name="Date Placeholder 4"/>
          <p:cNvSpPr>
            <a:spLocks noGrp="1"/>
          </p:cNvSpPr>
          <p:nvPr>
            <p:ph type="dt" sz="half" idx="10"/>
          </p:nvPr>
        </p:nvSpPr>
        <p:spPr/>
        <p:txBody>
          <a:bodyPr/>
          <a:lstStyle/>
          <a:p>
            <a:fld id="{C5AC242C-DA13-F54C-8D9D-A0176B93A059}" type="datetimeFigureOut">
              <a:rPr lang="en-US" smtClean="0"/>
              <a:t>9/4/14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297536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H"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Click to edit Master text styles</a:t>
            </a:r>
          </a:p>
        </p:txBody>
      </p:sp>
      <p:sp>
        <p:nvSpPr>
          <p:cNvPr id="5" name="Date Placeholder 4"/>
          <p:cNvSpPr>
            <a:spLocks noGrp="1"/>
          </p:cNvSpPr>
          <p:nvPr>
            <p:ph type="dt" sz="half" idx="10"/>
          </p:nvPr>
        </p:nvSpPr>
        <p:spPr/>
        <p:txBody>
          <a:bodyPr/>
          <a:lstStyle/>
          <a:p>
            <a:fld id="{C5AC242C-DA13-F54C-8D9D-A0176B93A059}" type="datetimeFigureOut">
              <a:rPr lang="en-US" smtClean="0"/>
              <a:t>9/4/14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66FF1-A26A-E44A-AEA6-4E83CF54540A}" type="slidenum">
              <a:rPr lang="en-US" smtClean="0"/>
              <a:t>‹#›</a:t>
            </a:fld>
            <a:endParaRPr lang="en-US"/>
          </a:p>
        </p:txBody>
      </p:sp>
    </p:spTree>
    <p:extLst>
      <p:ext uri="{BB962C8B-B14F-4D97-AF65-F5344CB8AC3E}">
        <p14:creationId xmlns:p14="http://schemas.microsoft.com/office/powerpoint/2010/main" val="28254441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H"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C242C-DA13-F54C-8D9D-A0176B93A059}" type="datetimeFigureOut">
              <a:rPr lang="en-US" smtClean="0"/>
              <a:t>9/4/14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66FF1-A26A-E44A-AEA6-4E83CF54540A}" type="slidenum">
              <a:rPr lang="en-US" smtClean="0"/>
              <a:t>‹#›</a:t>
            </a:fld>
            <a:endParaRPr lang="en-US"/>
          </a:p>
        </p:txBody>
      </p:sp>
    </p:spTree>
    <p:extLst>
      <p:ext uri="{BB962C8B-B14F-4D97-AF65-F5344CB8AC3E}">
        <p14:creationId xmlns:p14="http://schemas.microsoft.com/office/powerpoint/2010/main" val="2312639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37.png"/><Relationship Id="rId6" Type="http://schemas.openxmlformats.org/officeDocument/2006/relationships/image" Target="../media/image38.jpeg"/><Relationship Id="rId7" Type="http://schemas.openxmlformats.org/officeDocument/2006/relationships/image" Target="../media/image39.png"/><Relationship Id="rId8" Type="http://schemas.openxmlformats.org/officeDocument/2006/relationships/image" Target="../media/image40.jpeg"/><Relationship Id="rId1" Type="http://schemas.openxmlformats.org/officeDocument/2006/relationships/tags" Target="../tags/tag1.xml"/><Relationship Id="rId2"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9.tif"/><Relationship Id="rId5" Type="http://schemas.openxmlformats.org/officeDocument/2006/relationships/image" Target="../media/image10.tif"/><Relationship Id="rId6"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4" Type="http://schemas.openxmlformats.org/officeDocument/2006/relationships/image" Target="../media/image12.ti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Relationship Id="rId4" Type="http://schemas.openxmlformats.org/officeDocument/2006/relationships/image" Target="../media/image16.ti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96450" y="3033602"/>
            <a:ext cx="8820550" cy="1077218"/>
          </a:xfrm>
          <a:prstGeom prst="rect">
            <a:avLst/>
          </a:prstGeom>
          <a:noFill/>
        </p:spPr>
        <p:txBody>
          <a:bodyPr wrap="square" rtlCol="0">
            <a:spAutoFit/>
          </a:bodyPr>
          <a:lstStyle/>
          <a:p>
            <a:pPr algn="ctr"/>
            <a:r>
              <a:rPr lang="en-US" sz="3200" b="1" dirty="0" smtClean="0">
                <a:solidFill>
                  <a:schemeClr val="bg1"/>
                </a:solidFill>
                <a:latin typeface="Helvetica"/>
                <a:cs typeface="Helvetica"/>
              </a:rPr>
              <a:t>Does SmchD1 affect telomere compaction?</a:t>
            </a:r>
          </a:p>
          <a:p>
            <a:pPr algn="ctr"/>
            <a:r>
              <a:rPr lang="en-US" sz="3200" dirty="0" smtClean="0">
                <a:solidFill>
                  <a:schemeClr val="bg1"/>
                </a:solidFill>
                <a:latin typeface="Helvetica"/>
                <a:cs typeface="Helvetica"/>
              </a:rPr>
              <a:t>Volume of telomeres -  How to look at it?</a:t>
            </a:r>
          </a:p>
        </p:txBody>
      </p:sp>
      <p:sp>
        <p:nvSpPr>
          <p:cNvPr id="8" name="TextBox 7"/>
          <p:cNvSpPr txBox="1"/>
          <p:nvPr/>
        </p:nvSpPr>
        <p:spPr>
          <a:xfrm>
            <a:off x="3113845" y="4866351"/>
            <a:ext cx="2750723" cy="1200328"/>
          </a:xfrm>
          <a:prstGeom prst="rect">
            <a:avLst/>
          </a:prstGeom>
          <a:noFill/>
        </p:spPr>
        <p:txBody>
          <a:bodyPr wrap="none" rtlCol="0">
            <a:spAutoFit/>
          </a:bodyPr>
          <a:lstStyle/>
          <a:p>
            <a:pPr algn="ctr"/>
            <a:r>
              <a:rPr lang="en-US" sz="2400" dirty="0" smtClean="0">
                <a:solidFill>
                  <a:schemeClr val="bg1"/>
                </a:solidFill>
                <a:latin typeface="Helvetica"/>
                <a:cs typeface="Helvetica"/>
              </a:rPr>
              <a:t>Sandwich Seminar</a:t>
            </a:r>
          </a:p>
          <a:p>
            <a:pPr algn="ctr"/>
            <a:r>
              <a:rPr lang="en-US" sz="2400" dirty="0" smtClean="0">
                <a:solidFill>
                  <a:schemeClr val="bg1"/>
                </a:solidFill>
                <a:latin typeface="Helvetica"/>
                <a:cs typeface="Helvetica"/>
              </a:rPr>
              <a:t>Verena</a:t>
            </a:r>
            <a:r>
              <a:rPr lang="en-US" sz="2400" b="1" dirty="0" smtClean="0">
                <a:solidFill>
                  <a:schemeClr val="bg1"/>
                </a:solidFill>
                <a:latin typeface="Helvetica"/>
                <a:cs typeface="Helvetica"/>
              </a:rPr>
              <a:t> </a:t>
            </a:r>
            <a:r>
              <a:rPr lang="en-US" sz="2400" dirty="0" smtClean="0">
                <a:solidFill>
                  <a:schemeClr val="bg1"/>
                </a:solidFill>
                <a:latin typeface="Helvetica"/>
                <a:cs typeface="Helvetica"/>
              </a:rPr>
              <a:t>Pfeiffer</a:t>
            </a:r>
          </a:p>
          <a:p>
            <a:pPr algn="ctr"/>
            <a:r>
              <a:rPr lang="en-US" sz="2400" dirty="0" err="1" smtClean="0">
                <a:solidFill>
                  <a:schemeClr val="bg1"/>
                </a:solidFill>
                <a:latin typeface="Helvetica"/>
                <a:cs typeface="Helvetica"/>
              </a:rPr>
              <a:t>Lingner</a:t>
            </a:r>
            <a:r>
              <a:rPr lang="en-US" sz="2400" dirty="0" smtClean="0">
                <a:solidFill>
                  <a:schemeClr val="bg1"/>
                </a:solidFill>
                <a:latin typeface="Helvetica"/>
                <a:cs typeface="Helvetica"/>
              </a:rPr>
              <a:t> lab</a:t>
            </a:r>
            <a:endParaRPr lang="en-US" sz="2400" dirty="0">
              <a:latin typeface="Helvetica"/>
              <a:cs typeface="Helvetica"/>
            </a:endParaRPr>
          </a:p>
        </p:txBody>
      </p:sp>
      <p:pic>
        <p:nvPicPr>
          <p:cNvPr id="10" name="Picture 9" descr="telomere.jpg"/>
          <p:cNvPicPr>
            <a:picLocks noChangeAspect="1"/>
          </p:cNvPicPr>
          <p:nvPr/>
        </p:nvPicPr>
        <p:blipFill>
          <a:blip r:embed="rId3"/>
          <a:stretch>
            <a:fillRect/>
          </a:stretch>
        </p:blipFill>
        <p:spPr>
          <a:xfrm>
            <a:off x="0" y="0"/>
            <a:ext cx="2870446" cy="2621674"/>
          </a:xfrm>
          <a:prstGeom prst="rect">
            <a:avLst/>
          </a:prstGeom>
        </p:spPr>
      </p:pic>
      <p:sp>
        <p:nvSpPr>
          <p:cNvPr id="11" name="Rectangle 10"/>
          <p:cNvSpPr/>
          <p:nvPr/>
        </p:nvSpPr>
        <p:spPr>
          <a:xfrm>
            <a:off x="0" y="2594695"/>
            <a:ext cx="2870446" cy="36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608667" y="6618111"/>
            <a:ext cx="184666" cy="369332"/>
          </a:xfrm>
          <a:prstGeom prst="rect">
            <a:avLst/>
          </a:prstGeom>
          <a:noFill/>
        </p:spPr>
        <p:txBody>
          <a:bodyPr wrap="none" rtlCol="0">
            <a:spAutoFit/>
          </a:bodyPr>
          <a:lstStyle/>
          <a:p>
            <a:r>
              <a:rPr lang="en-US" dirty="0" smtClean="0"/>
              <a:t>                                                                                                                                                                                                                                                                                                                                                                                                                                                                                                                                                                           </a:t>
            </a:r>
            <a:endParaRPr lang="en-US" dirty="0"/>
          </a:p>
        </p:txBody>
      </p:sp>
    </p:spTree>
    <p:extLst>
      <p:ext uri="{BB962C8B-B14F-4D97-AF65-F5344CB8AC3E}">
        <p14:creationId xmlns:p14="http://schemas.microsoft.com/office/powerpoint/2010/main" val="35116424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7496363"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The radius of gyration is a measure of the size of a telomere</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679898" y="656223"/>
            <a:ext cx="7638129" cy="707886"/>
          </a:xfrm>
          <a:prstGeom prst="rect">
            <a:avLst/>
          </a:prstGeom>
          <a:noFill/>
        </p:spPr>
        <p:txBody>
          <a:bodyPr wrap="none" rtlCol="0">
            <a:spAutoFit/>
          </a:bodyPr>
          <a:lstStyle/>
          <a:p>
            <a:pPr algn="ctr"/>
            <a:r>
              <a:rPr lang="en-US" sz="2000" b="1" dirty="0" smtClean="0">
                <a:latin typeface="Helvetica"/>
                <a:cs typeface="Helvetica"/>
              </a:rPr>
              <a:t>The information about the size of the telomere is represented</a:t>
            </a:r>
          </a:p>
          <a:p>
            <a:pPr algn="ctr"/>
            <a:r>
              <a:rPr lang="en-US" sz="2000" b="1" dirty="0" smtClean="0">
                <a:latin typeface="Helvetica"/>
                <a:cs typeface="Helvetica"/>
              </a:rPr>
              <a:t>by the variance of its localizations  </a:t>
            </a:r>
          </a:p>
        </p:txBody>
      </p:sp>
      <p:grpSp>
        <p:nvGrpSpPr>
          <p:cNvPr id="10" name="Group 9"/>
          <p:cNvGrpSpPr>
            <a:grpSpLocks noChangeAspect="1"/>
          </p:cNvGrpSpPr>
          <p:nvPr/>
        </p:nvGrpSpPr>
        <p:grpSpPr>
          <a:xfrm>
            <a:off x="1036320" y="2061172"/>
            <a:ext cx="2606040" cy="2753238"/>
            <a:chOff x="876300" y="2183423"/>
            <a:chExt cx="2171700" cy="2294365"/>
          </a:xfrm>
        </p:grpSpPr>
        <p:sp>
          <p:nvSpPr>
            <p:cNvPr id="11" name="Plus 10"/>
            <p:cNvSpPr/>
            <p:nvPr/>
          </p:nvSpPr>
          <p:spPr>
            <a:xfrm>
              <a:off x="2171701" y="2724496"/>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p:cNvSpPr/>
            <p:nvPr/>
          </p:nvSpPr>
          <p:spPr>
            <a:xfrm>
              <a:off x="1181100" y="3200400"/>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p:cNvSpPr/>
            <p:nvPr/>
          </p:nvSpPr>
          <p:spPr>
            <a:xfrm>
              <a:off x="2209800" y="4114800"/>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p:cNvSpPr/>
            <p:nvPr/>
          </p:nvSpPr>
          <p:spPr>
            <a:xfrm>
              <a:off x="2286001" y="3130088"/>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p:cNvSpPr/>
            <p:nvPr/>
          </p:nvSpPr>
          <p:spPr>
            <a:xfrm>
              <a:off x="1143000" y="2804679"/>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p:cNvSpPr/>
            <p:nvPr/>
          </p:nvSpPr>
          <p:spPr>
            <a:xfrm>
              <a:off x="1600200" y="3886200"/>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1028700" y="4249188"/>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p:cNvSpPr/>
            <p:nvPr/>
          </p:nvSpPr>
          <p:spPr>
            <a:xfrm>
              <a:off x="1695451" y="2901488"/>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lus 18"/>
            <p:cNvSpPr/>
            <p:nvPr/>
          </p:nvSpPr>
          <p:spPr>
            <a:xfrm>
              <a:off x="1485900" y="3571699"/>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066800" y="2514600"/>
              <a:ext cx="1676400" cy="1600200"/>
              <a:chOff x="1066800" y="2514600"/>
              <a:chExt cx="1676400" cy="1600200"/>
            </a:xfrm>
          </p:grpSpPr>
          <p:cxnSp>
            <p:nvCxnSpPr>
              <p:cNvPr id="25" name="Straight Arrow Connector 24"/>
              <p:cNvCxnSpPr/>
              <p:nvPr/>
            </p:nvCxnSpPr>
            <p:spPr>
              <a:xfrm flipV="1">
                <a:off x="1676400" y="2514600"/>
                <a:ext cx="0" cy="1066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76400" y="3581400"/>
                <a:ext cx="106680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066800" y="3581400"/>
                <a:ext cx="609600" cy="53340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876300" y="3994156"/>
              <a:ext cx="304800" cy="333425"/>
            </a:xfrm>
            <a:prstGeom prst="rect">
              <a:avLst/>
            </a:prstGeom>
            <a:noFill/>
          </p:spPr>
          <p:txBody>
            <a:bodyPr wrap="square" rtlCol="0">
              <a:spAutoFit/>
            </a:bodyPr>
            <a:lstStyle/>
            <a:p>
              <a:r>
                <a:rPr lang="en-US" sz="2000" dirty="0" smtClean="0"/>
                <a:t>x</a:t>
              </a:r>
              <a:endParaRPr lang="en-US" sz="2000" dirty="0"/>
            </a:p>
          </p:txBody>
        </p:sp>
        <p:sp>
          <p:nvSpPr>
            <p:cNvPr id="22" name="TextBox 21"/>
            <p:cNvSpPr txBox="1"/>
            <p:nvPr/>
          </p:nvSpPr>
          <p:spPr>
            <a:xfrm>
              <a:off x="2743200" y="3387033"/>
              <a:ext cx="304800" cy="333425"/>
            </a:xfrm>
            <a:prstGeom prst="rect">
              <a:avLst/>
            </a:prstGeom>
            <a:noFill/>
          </p:spPr>
          <p:txBody>
            <a:bodyPr wrap="square" rtlCol="0">
              <a:spAutoFit/>
            </a:bodyPr>
            <a:lstStyle/>
            <a:p>
              <a:r>
                <a:rPr lang="en-US" sz="2000" dirty="0">
                  <a:solidFill>
                    <a:srgbClr val="000000"/>
                  </a:solidFill>
                </a:rPr>
                <a:t>y</a:t>
              </a:r>
            </a:p>
          </p:txBody>
        </p:sp>
        <p:sp>
          <p:nvSpPr>
            <p:cNvPr id="23" name="TextBox 22"/>
            <p:cNvSpPr txBox="1"/>
            <p:nvPr/>
          </p:nvSpPr>
          <p:spPr>
            <a:xfrm>
              <a:off x="1543051" y="2183423"/>
              <a:ext cx="304800" cy="333425"/>
            </a:xfrm>
            <a:prstGeom prst="rect">
              <a:avLst/>
            </a:prstGeom>
            <a:noFill/>
          </p:spPr>
          <p:txBody>
            <a:bodyPr wrap="square" rtlCol="0">
              <a:spAutoFit/>
            </a:bodyPr>
            <a:lstStyle/>
            <a:p>
              <a:r>
                <a:rPr lang="en-US" sz="2000" dirty="0" smtClean="0">
                  <a:solidFill>
                    <a:srgbClr val="000000"/>
                  </a:solidFill>
                </a:rPr>
                <a:t>z</a:t>
              </a:r>
              <a:endParaRPr lang="en-US" sz="2000" dirty="0">
                <a:solidFill>
                  <a:srgbClr val="000000"/>
                </a:solidFill>
              </a:endParaRPr>
            </a:p>
          </p:txBody>
        </p:sp>
        <p:cxnSp>
          <p:nvCxnSpPr>
            <p:cNvPr id="24" name="Straight Arrow Connector 23"/>
            <p:cNvCxnSpPr>
              <a:endCxn id="14" idx="2"/>
            </p:cNvCxnSpPr>
            <p:nvPr/>
          </p:nvCxnSpPr>
          <p:spPr>
            <a:xfrm flipV="1">
              <a:off x="1676400" y="3244388"/>
              <a:ext cx="639902" cy="33701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62230" y="5041058"/>
            <a:ext cx="3135782" cy="369332"/>
          </a:xfrm>
          <a:prstGeom prst="rect">
            <a:avLst/>
          </a:prstGeom>
          <a:noFill/>
        </p:spPr>
        <p:txBody>
          <a:bodyPr wrap="none" rtlCol="0">
            <a:spAutoFit/>
          </a:bodyPr>
          <a:lstStyle/>
          <a:p>
            <a:r>
              <a:rPr lang="en-US" dirty="0" smtClean="0">
                <a:latin typeface="Helvetica"/>
                <a:cs typeface="Helvetica"/>
              </a:rPr>
              <a:t>Raw data: set of points in 3D</a:t>
            </a:r>
            <a:endParaRPr lang="en-US" dirty="0">
              <a:latin typeface="Helvetica"/>
              <a:cs typeface="Helvetica"/>
            </a:endParaRPr>
          </a:p>
        </p:txBody>
      </p:sp>
      <p:cxnSp>
        <p:nvCxnSpPr>
          <p:cNvPr id="5" name="Straight Connector 4"/>
          <p:cNvCxnSpPr/>
          <p:nvPr/>
        </p:nvCxnSpPr>
        <p:spPr>
          <a:xfrm>
            <a:off x="4095750" y="1714500"/>
            <a:ext cx="0" cy="4079875"/>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429125" y="1603375"/>
            <a:ext cx="4329055" cy="1200329"/>
          </a:xfrm>
          <a:prstGeom prst="rect">
            <a:avLst/>
          </a:prstGeom>
          <a:noFill/>
        </p:spPr>
        <p:txBody>
          <a:bodyPr wrap="none" rtlCol="0">
            <a:spAutoFit/>
          </a:bodyPr>
          <a:lstStyle/>
          <a:p>
            <a:r>
              <a:rPr lang="en-US" dirty="0" smtClean="0">
                <a:solidFill>
                  <a:srgbClr val="000000"/>
                </a:solidFill>
                <a:latin typeface="Helvetica"/>
                <a:cs typeface="Helvetica"/>
              </a:rPr>
              <a:t>The variance of the localizations within a</a:t>
            </a:r>
          </a:p>
          <a:p>
            <a:r>
              <a:rPr lang="en-US" dirty="0" smtClean="0">
                <a:solidFill>
                  <a:srgbClr val="000000"/>
                </a:solidFill>
                <a:latin typeface="Helvetica"/>
                <a:cs typeface="Helvetica"/>
              </a:rPr>
              <a:t>cluster is a measure of its size.</a:t>
            </a:r>
          </a:p>
          <a:p>
            <a:pPr algn="ctr"/>
            <a:r>
              <a:rPr lang="en-US" dirty="0" smtClean="0">
                <a:solidFill>
                  <a:srgbClr val="000000"/>
                </a:solidFill>
                <a:latin typeface="Helvetica"/>
                <a:cs typeface="Helvetica"/>
              </a:rPr>
              <a:t>				</a:t>
            </a:r>
            <a:r>
              <a:rPr lang="en-US" b="1" dirty="0" smtClean="0">
                <a:solidFill>
                  <a:srgbClr val="000000"/>
                </a:solidFill>
                <a:latin typeface="Helvetica"/>
                <a:cs typeface="Helvetica"/>
              </a:rPr>
              <a:t>=</a:t>
            </a:r>
          </a:p>
          <a:p>
            <a:r>
              <a:rPr lang="en-US" dirty="0" smtClean="0">
                <a:solidFill>
                  <a:srgbClr val="000000"/>
                </a:solidFill>
                <a:latin typeface="Helvetica"/>
                <a:cs typeface="Helvetica"/>
              </a:rPr>
              <a:t>		    </a:t>
            </a:r>
            <a:r>
              <a:rPr lang="en-US" dirty="0" err="1" smtClean="0">
                <a:solidFill>
                  <a:srgbClr val="000000"/>
                </a:solidFill>
                <a:latin typeface="Helvetica"/>
                <a:cs typeface="Helvetica"/>
              </a:rPr>
              <a:t>Polymerphysics</a:t>
            </a:r>
            <a:r>
              <a:rPr lang="en-US" dirty="0" smtClean="0">
                <a:solidFill>
                  <a:srgbClr val="000000"/>
                </a:solidFill>
                <a:latin typeface="Helvetica"/>
                <a:cs typeface="Helvetica"/>
              </a:rPr>
              <a:t>:</a:t>
            </a:r>
          </a:p>
        </p:txBody>
      </p:sp>
      <p:pic>
        <p:nvPicPr>
          <p:cNvPr id="32" name="Picture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465" y="2931604"/>
            <a:ext cx="3197698" cy="2824873"/>
          </a:xfrm>
          <a:prstGeom prst="rect">
            <a:avLst/>
          </a:prstGeom>
        </p:spPr>
      </p:pic>
      <p:sp>
        <p:nvSpPr>
          <p:cNvPr id="3" name="Rectangle 2"/>
          <p:cNvSpPr/>
          <p:nvPr/>
        </p:nvSpPr>
        <p:spPr>
          <a:xfrm>
            <a:off x="5556250" y="2857500"/>
            <a:ext cx="1651000" cy="2921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997839" y="6488668"/>
            <a:ext cx="3161593" cy="369332"/>
          </a:xfrm>
          <a:prstGeom prst="rect">
            <a:avLst/>
          </a:prstGeom>
          <a:noFill/>
        </p:spPr>
        <p:txBody>
          <a:bodyPr wrap="none" rtlCol="0">
            <a:spAutoFit/>
          </a:bodyPr>
          <a:lstStyle/>
          <a:p>
            <a:r>
              <a:rPr lang="en-US" dirty="0" smtClean="0">
                <a:solidFill>
                  <a:srgbClr val="003897"/>
                </a:solidFill>
                <a:latin typeface="Helvetica"/>
                <a:cs typeface="Helvetica"/>
              </a:rPr>
              <a:t>Kyle Douglass, </a:t>
            </a:r>
            <a:r>
              <a:rPr lang="en-US" dirty="0" err="1" smtClean="0">
                <a:solidFill>
                  <a:srgbClr val="003897"/>
                </a:solidFill>
                <a:latin typeface="Helvetica"/>
                <a:cs typeface="Helvetica"/>
              </a:rPr>
              <a:t>Sacha</a:t>
            </a:r>
            <a:r>
              <a:rPr lang="en-US" dirty="0" smtClean="0">
                <a:solidFill>
                  <a:srgbClr val="003897"/>
                </a:solidFill>
                <a:latin typeface="Helvetica"/>
                <a:cs typeface="Helvetica"/>
              </a:rPr>
              <a:t> </a:t>
            </a:r>
            <a:r>
              <a:rPr lang="en-US" dirty="0" err="1" smtClean="0">
                <a:solidFill>
                  <a:srgbClr val="003897"/>
                </a:solidFill>
                <a:latin typeface="Helvetica"/>
                <a:cs typeface="Helvetica"/>
              </a:rPr>
              <a:t>Benke</a:t>
            </a:r>
            <a:endParaRPr lang="en-US" dirty="0">
              <a:solidFill>
                <a:srgbClr val="003897"/>
              </a:solidFill>
              <a:latin typeface="Helvetica"/>
              <a:cs typeface="Helvetica"/>
            </a:endParaRPr>
          </a:p>
        </p:txBody>
      </p:sp>
    </p:spTree>
    <p:extLst>
      <p:ext uri="{BB962C8B-B14F-4D97-AF65-F5344CB8AC3E}">
        <p14:creationId xmlns:p14="http://schemas.microsoft.com/office/powerpoint/2010/main" val="14574596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6821348"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Algorithm to analyze the telomere 3D-STORM raw data</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8681" y="1787840"/>
            <a:ext cx="7366638" cy="3698560"/>
          </a:xfrm>
          <a:prstGeom prst="rect">
            <a:avLst/>
          </a:prstGeom>
        </p:spPr>
      </p:pic>
      <p:cxnSp>
        <p:nvCxnSpPr>
          <p:cNvPr id="12" name="Straight Arrow Connector 11"/>
          <p:cNvCxnSpPr/>
          <p:nvPr/>
        </p:nvCxnSpPr>
        <p:spPr>
          <a:xfrm flipH="1">
            <a:off x="1889125" y="1381125"/>
            <a:ext cx="7938" cy="41275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063625" y="666750"/>
            <a:ext cx="1603375" cy="857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Helvetica"/>
                <a:cs typeface="Helvetica"/>
              </a:rPr>
              <a:t>3D-STORM</a:t>
            </a:r>
          </a:p>
          <a:p>
            <a:pPr algn="ctr"/>
            <a:r>
              <a:rPr lang="en-US" dirty="0" smtClean="0">
                <a:solidFill>
                  <a:srgbClr val="000000"/>
                </a:solidFill>
                <a:latin typeface="Helvetica"/>
                <a:cs typeface="Helvetica"/>
              </a:rPr>
              <a:t>raw data</a:t>
            </a:r>
            <a:endParaRPr lang="en-US" dirty="0">
              <a:solidFill>
                <a:srgbClr val="000000"/>
              </a:solidFill>
              <a:latin typeface="Helvetica"/>
              <a:cs typeface="Helvetica"/>
            </a:endParaRPr>
          </a:p>
        </p:txBody>
      </p:sp>
      <p:cxnSp>
        <p:nvCxnSpPr>
          <p:cNvPr id="13" name="Straight Arrow Connector 12"/>
          <p:cNvCxnSpPr/>
          <p:nvPr/>
        </p:nvCxnSpPr>
        <p:spPr>
          <a:xfrm flipH="1">
            <a:off x="1857056" y="5248275"/>
            <a:ext cx="7938" cy="41275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999806" y="5676900"/>
            <a:ext cx="1603375" cy="857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Helvetica"/>
                <a:cs typeface="Helvetica"/>
              </a:rPr>
              <a:t>Size as: R</a:t>
            </a:r>
            <a:r>
              <a:rPr lang="en-US" baseline="-25000" dirty="0" smtClean="0">
                <a:solidFill>
                  <a:srgbClr val="000000"/>
                </a:solidFill>
                <a:latin typeface="Helvetica"/>
                <a:cs typeface="Helvetica"/>
              </a:rPr>
              <a:t>G</a:t>
            </a:r>
            <a:endParaRPr lang="en-US" baseline="-25000" dirty="0">
              <a:solidFill>
                <a:srgbClr val="000000"/>
              </a:solidFill>
              <a:latin typeface="Helvetica"/>
              <a:cs typeface="Helvetica"/>
            </a:endParaRPr>
          </a:p>
        </p:txBody>
      </p:sp>
      <p:sp>
        <p:nvSpPr>
          <p:cNvPr id="15" name="TextBox 14"/>
          <p:cNvSpPr txBox="1"/>
          <p:nvPr/>
        </p:nvSpPr>
        <p:spPr>
          <a:xfrm>
            <a:off x="2746375" y="863084"/>
            <a:ext cx="319468" cy="369332"/>
          </a:xfrm>
          <a:prstGeom prst="rect">
            <a:avLst/>
          </a:prstGeom>
          <a:noFill/>
        </p:spPr>
        <p:txBody>
          <a:bodyPr wrap="none" rtlCol="0">
            <a:spAutoFit/>
          </a:bodyPr>
          <a:lstStyle/>
          <a:p>
            <a:r>
              <a:rPr lang="en-US" dirty="0" smtClean="0">
                <a:latin typeface="Helvetica"/>
                <a:cs typeface="Helvetica"/>
              </a:rPr>
              <a:t>=</a:t>
            </a:r>
            <a:endParaRPr lang="en-US" dirty="0">
              <a:latin typeface="Helvetica"/>
              <a:cs typeface="Helvetica"/>
            </a:endParaRPr>
          </a:p>
        </p:txBody>
      </p:sp>
      <p:sp>
        <p:nvSpPr>
          <p:cNvPr id="16" name="TextBox 15"/>
          <p:cNvSpPr txBox="1"/>
          <p:nvPr/>
        </p:nvSpPr>
        <p:spPr>
          <a:xfrm>
            <a:off x="3109821" y="889000"/>
            <a:ext cx="4750018" cy="369332"/>
          </a:xfrm>
          <a:prstGeom prst="rect">
            <a:avLst/>
          </a:prstGeom>
          <a:noFill/>
        </p:spPr>
        <p:txBody>
          <a:bodyPr wrap="none" rtlCol="0">
            <a:spAutoFit/>
          </a:bodyPr>
          <a:lstStyle/>
          <a:p>
            <a:r>
              <a:rPr lang="en-US" dirty="0" smtClean="0">
                <a:latin typeface="Helvetica"/>
                <a:cs typeface="Helvetica"/>
              </a:rPr>
              <a:t>List of localizations with coordinates in x, y, z</a:t>
            </a:r>
            <a:endParaRPr lang="en-US" dirty="0">
              <a:latin typeface="Helvetica"/>
              <a:cs typeface="Helvetica"/>
            </a:endParaRPr>
          </a:p>
        </p:txBody>
      </p:sp>
      <p:sp>
        <p:nvSpPr>
          <p:cNvPr id="17" name="TextBox 16"/>
          <p:cNvSpPr txBox="1"/>
          <p:nvPr/>
        </p:nvSpPr>
        <p:spPr>
          <a:xfrm>
            <a:off x="5997839" y="6488668"/>
            <a:ext cx="3161593" cy="369332"/>
          </a:xfrm>
          <a:prstGeom prst="rect">
            <a:avLst/>
          </a:prstGeom>
          <a:noFill/>
        </p:spPr>
        <p:txBody>
          <a:bodyPr wrap="none" rtlCol="0">
            <a:spAutoFit/>
          </a:bodyPr>
          <a:lstStyle/>
          <a:p>
            <a:r>
              <a:rPr lang="en-US" dirty="0" smtClean="0">
                <a:solidFill>
                  <a:srgbClr val="003897"/>
                </a:solidFill>
                <a:latin typeface="Helvetica"/>
                <a:cs typeface="Helvetica"/>
              </a:rPr>
              <a:t>Kyle Douglass, </a:t>
            </a:r>
            <a:r>
              <a:rPr lang="en-US" dirty="0" err="1" smtClean="0">
                <a:solidFill>
                  <a:srgbClr val="003897"/>
                </a:solidFill>
                <a:latin typeface="Helvetica"/>
                <a:cs typeface="Helvetica"/>
              </a:rPr>
              <a:t>Sacha</a:t>
            </a:r>
            <a:r>
              <a:rPr lang="en-US" dirty="0" smtClean="0">
                <a:solidFill>
                  <a:srgbClr val="003897"/>
                </a:solidFill>
                <a:latin typeface="Helvetica"/>
                <a:cs typeface="Helvetica"/>
              </a:rPr>
              <a:t> </a:t>
            </a:r>
            <a:r>
              <a:rPr lang="en-US" dirty="0" err="1" smtClean="0">
                <a:solidFill>
                  <a:srgbClr val="003897"/>
                </a:solidFill>
                <a:latin typeface="Helvetica"/>
                <a:cs typeface="Helvetica"/>
              </a:rPr>
              <a:t>Benke</a:t>
            </a:r>
            <a:endParaRPr lang="en-US" dirty="0">
              <a:solidFill>
                <a:srgbClr val="003897"/>
              </a:solidFill>
              <a:latin typeface="Helvetica"/>
              <a:cs typeface="Helvetica"/>
            </a:endParaRPr>
          </a:p>
        </p:txBody>
      </p:sp>
    </p:spTree>
    <p:extLst>
      <p:ext uri="{BB962C8B-B14F-4D97-AF65-F5344CB8AC3E}">
        <p14:creationId xmlns:p14="http://schemas.microsoft.com/office/powerpoint/2010/main" val="16031644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7253283"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DBSCAN clustering captures and groups the localizations</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9616" y="1004191"/>
            <a:ext cx="9754684" cy="5547977"/>
          </a:xfrm>
          <a:prstGeom prst="rect">
            <a:avLst/>
          </a:prstGeom>
        </p:spPr>
      </p:pic>
      <p:sp>
        <p:nvSpPr>
          <p:cNvPr id="3" name="TextBox 2"/>
          <p:cNvSpPr txBox="1"/>
          <p:nvPr/>
        </p:nvSpPr>
        <p:spPr>
          <a:xfrm>
            <a:off x="396875" y="876299"/>
            <a:ext cx="2270125" cy="646331"/>
          </a:xfrm>
          <a:prstGeom prst="rect">
            <a:avLst/>
          </a:prstGeom>
          <a:noFill/>
        </p:spPr>
        <p:txBody>
          <a:bodyPr wrap="square" rtlCol="0">
            <a:spAutoFit/>
          </a:bodyPr>
          <a:lstStyle/>
          <a:p>
            <a:r>
              <a:rPr lang="en-US" dirty="0" smtClean="0">
                <a:latin typeface="Helvetica"/>
                <a:cs typeface="Helvetica"/>
              </a:rPr>
              <a:t>Red: STORM</a:t>
            </a:r>
          </a:p>
          <a:p>
            <a:r>
              <a:rPr lang="en-US" dirty="0" smtClean="0">
                <a:latin typeface="Helvetica"/>
                <a:cs typeface="Helvetica"/>
              </a:rPr>
              <a:t>White: Whitefield</a:t>
            </a:r>
            <a:endParaRPr lang="en-US" dirty="0">
              <a:latin typeface="Helvetica"/>
              <a:cs typeface="Helvetica"/>
            </a:endParaRPr>
          </a:p>
        </p:txBody>
      </p:sp>
      <p:cxnSp>
        <p:nvCxnSpPr>
          <p:cNvPr id="15" name="Straight Connector 14"/>
          <p:cNvCxnSpPr/>
          <p:nvPr/>
        </p:nvCxnSpPr>
        <p:spPr>
          <a:xfrm flipV="1">
            <a:off x="3222625" y="1762125"/>
            <a:ext cx="1962150" cy="1254126"/>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222625" y="3127375"/>
            <a:ext cx="1962150" cy="1694180"/>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pic>
        <p:nvPicPr>
          <p:cNvPr id="19" name="Picture 18" descr="HelaS_screen_shot.jp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4775" y="1762125"/>
            <a:ext cx="3600450" cy="3059430"/>
          </a:xfrm>
          <a:prstGeom prst="rect">
            <a:avLst/>
          </a:prstGeom>
        </p:spPr>
      </p:pic>
      <p:sp>
        <p:nvSpPr>
          <p:cNvPr id="24" name="TextBox 23"/>
          <p:cNvSpPr txBox="1"/>
          <p:nvPr/>
        </p:nvSpPr>
        <p:spPr>
          <a:xfrm>
            <a:off x="5842000" y="1337964"/>
            <a:ext cx="2082621" cy="369332"/>
          </a:xfrm>
          <a:prstGeom prst="rect">
            <a:avLst/>
          </a:prstGeom>
          <a:noFill/>
        </p:spPr>
        <p:txBody>
          <a:bodyPr wrap="none" rtlCol="0">
            <a:spAutoFit/>
          </a:bodyPr>
          <a:lstStyle/>
          <a:p>
            <a:r>
              <a:rPr lang="en-US" dirty="0" smtClean="0">
                <a:latin typeface="Helvetica"/>
                <a:cs typeface="Helvetica"/>
              </a:rPr>
              <a:t>Cluster = telomere</a:t>
            </a:r>
            <a:endParaRPr lang="en-US" dirty="0">
              <a:latin typeface="Helvetica"/>
              <a:cs typeface="Helvetica"/>
            </a:endParaRPr>
          </a:p>
        </p:txBody>
      </p:sp>
      <p:sp>
        <p:nvSpPr>
          <p:cNvPr id="12" name="TextBox 11"/>
          <p:cNvSpPr txBox="1"/>
          <p:nvPr/>
        </p:nvSpPr>
        <p:spPr>
          <a:xfrm>
            <a:off x="5997839" y="6488668"/>
            <a:ext cx="3161593" cy="369332"/>
          </a:xfrm>
          <a:prstGeom prst="rect">
            <a:avLst/>
          </a:prstGeom>
          <a:noFill/>
        </p:spPr>
        <p:txBody>
          <a:bodyPr wrap="none" rtlCol="0">
            <a:spAutoFit/>
          </a:bodyPr>
          <a:lstStyle/>
          <a:p>
            <a:r>
              <a:rPr lang="en-US" dirty="0" smtClean="0">
                <a:solidFill>
                  <a:srgbClr val="003897"/>
                </a:solidFill>
                <a:latin typeface="Helvetica"/>
                <a:cs typeface="Helvetica"/>
              </a:rPr>
              <a:t>Kyle Douglass, </a:t>
            </a:r>
            <a:r>
              <a:rPr lang="en-US" dirty="0" err="1" smtClean="0">
                <a:solidFill>
                  <a:srgbClr val="003897"/>
                </a:solidFill>
                <a:latin typeface="Helvetica"/>
                <a:cs typeface="Helvetica"/>
              </a:rPr>
              <a:t>Sacha</a:t>
            </a:r>
            <a:r>
              <a:rPr lang="en-US" dirty="0" smtClean="0">
                <a:solidFill>
                  <a:srgbClr val="003897"/>
                </a:solidFill>
                <a:latin typeface="Helvetica"/>
                <a:cs typeface="Helvetica"/>
              </a:rPr>
              <a:t> </a:t>
            </a:r>
            <a:r>
              <a:rPr lang="en-US" dirty="0" err="1" smtClean="0">
                <a:solidFill>
                  <a:srgbClr val="003897"/>
                </a:solidFill>
                <a:latin typeface="Helvetica"/>
                <a:cs typeface="Helvetica"/>
              </a:rPr>
              <a:t>Benke</a:t>
            </a:r>
            <a:endParaRPr lang="en-US" dirty="0">
              <a:solidFill>
                <a:srgbClr val="003897"/>
              </a:solidFill>
              <a:latin typeface="Helvetica"/>
              <a:cs typeface="Helvetica"/>
            </a:endParaRPr>
          </a:p>
        </p:txBody>
      </p:sp>
    </p:spTree>
    <p:extLst>
      <p:ext uri="{BB962C8B-B14F-4D97-AF65-F5344CB8AC3E}">
        <p14:creationId xmlns:p14="http://schemas.microsoft.com/office/powerpoint/2010/main" val="125657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5713899"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What is the size of short and long telomeres?</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2" name="Group 11"/>
          <p:cNvGrpSpPr/>
          <p:nvPr/>
        </p:nvGrpSpPr>
        <p:grpSpPr>
          <a:xfrm>
            <a:off x="603250" y="922020"/>
            <a:ext cx="1714917" cy="5105400"/>
            <a:chOff x="1031875" y="922020"/>
            <a:chExt cx="1714917" cy="5105400"/>
          </a:xfrm>
        </p:grpSpPr>
        <p:pic>
          <p:nvPicPr>
            <p:cNvPr id="7" name="Picture 6" descr="Screen shot 2014-01-31 at 9.02.3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6592" y="922020"/>
              <a:ext cx="1600200" cy="5105400"/>
            </a:xfrm>
            <a:prstGeom prst="rect">
              <a:avLst/>
            </a:prstGeom>
          </p:spPr>
        </p:pic>
        <p:sp>
          <p:nvSpPr>
            <p:cNvPr id="11" name="Rectangle 10"/>
            <p:cNvSpPr/>
            <p:nvPr/>
          </p:nvSpPr>
          <p:spPr>
            <a:xfrm>
              <a:off x="1031875" y="922020"/>
              <a:ext cx="492125" cy="5384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1730375" y="4286250"/>
            <a:ext cx="825401" cy="6846"/>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555776" y="4101584"/>
            <a:ext cx="749349" cy="369332"/>
          </a:xfrm>
          <a:prstGeom prst="rect">
            <a:avLst/>
          </a:prstGeom>
          <a:noFill/>
        </p:spPr>
        <p:txBody>
          <a:bodyPr wrap="none" rtlCol="0">
            <a:spAutoFit/>
          </a:bodyPr>
          <a:lstStyle/>
          <a:p>
            <a:r>
              <a:rPr lang="en-US" dirty="0" smtClean="0">
                <a:latin typeface="Helvetica"/>
                <a:cs typeface="Helvetica"/>
              </a:rPr>
              <a:t>10 kb</a:t>
            </a:r>
            <a:endParaRPr lang="en-US" dirty="0">
              <a:latin typeface="Helvetica"/>
              <a:cs typeface="Helvetica"/>
            </a:endParaRPr>
          </a:p>
        </p:txBody>
      </p:sp>
      <p:cxnSp>
        <p:nvCxnSpPr>
          <p:cNvPr id="18" name="Straight Connector 17"/>
          <p:cNvCxnSpPr>
            <a:endCxn id="19" idx="1"/>
          </p:cNvCxnSpPr>
          <p:nvPr/>
        </p:nvCxnSpPr>
        <p:spPr>
          <a:xfrm flipV="1">
            <a:off x="2025650" y="3724275"/>
            <a:ext cx="555526" cy="1"/>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581176" y="3539609"/>
            <a:ext cx="749349" cy="369332"/>
          </a:xfrm>
          <a:prstGeom prst="rect">
            <a:avLst/>
          </a:prstGeom>
          <a:noFill/>
        </p:spPr>
        <p:txBody>
          <a:bodyPr wrap="none" rtlCol="0">
            <a:spAutoFit/>
          </a:bodyPr>
          <a:lstStyle/>
          <a:p>
            <a:r>
              <a:rPr lang="en-US" dirty="0" smtClean="0">
                <a:latin typeface="Helvetica"/>
                <a:cs typeface="Helvetica"/>
              </a:rPr>
              <a:t>25 kb</a:t>
            </a:r>
            <a:endParaRPr lang="en-US" dirty="0">
              <a:latin typeface="Helvetica"/>
              <a:cs typeface="Helvetica"/>
            </a:endParaRPr>
          </a:p>
        </p:txBody>
      </p:sp>
      <p:pic>
        <p:nvPicPr>
          <p:cNvPr id="23" name="Picture 22" descr="HelaS_data_visualization_12.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76700" y="641350"/>
            <a:ext cx="3975100" cy="3051175"/>
          </a:xfrm>
          <a:prstGeom prst="rect">
            <a:avLst/>
          </a:prstGeom>
        </p:spPr>
      </p:pic>
      <p:pic>
        <p:nvPicPr>
          <p:cNvPr id="24" name="Picture 23" descr="HelaL_data_visualization_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67176" y="3724275"/>
            <a:ext cx="3978275" cy="3051175"/>
          </a:xfrm>
          <a:prstGeom prst="rect">
            <a:avLst/>
          </a:prstGeom>
        </p:spPr>
      </p:pic>
    </p:spTree>
    <p:extLst>
      <p:ext uri="{BB962C8B-B14F-4D97-AF65-F5344CB8AC3E}">
        <p14:creationId xmlns:p14="http://schemas.microsoft.com/office/powerpoint/2010/main" val="1657095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6314023"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How can we assess the </a:t>
            </a:r>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size/volume </a:t>
            </a:r>
            <a:r>
              <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of telomeres? </a:t>
            </a: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848605" y="799098"/>
            <a:ext cx="5486974" cy="400110"/>
          </a:xfrm>
          <a:prstGeom prst="rect">
            <a:avLst/>
          </a:prstGeom>
          <a:noFill/>
        </p:spPr>
        <p:txBody>
          <a:bodyPr wrap="none" rtlCol="0">
            <a:spAutoFit/>
          </a:bodyPr>
          <a:lstStyle/>
          <a:p>
            <a:r>
              <a:rPr lang="en-US" sz="2000" b="1" dirty="0" smtClean="0">
                <a:latin typeface="Helvetica"/>
                <a:cs typeface="Helvetica"/>
              </a:rPr>
              <a:t>How can we analyze the size of a telomere?</a:t>
            </a:r>
          </a:p>
        </p:txBody>
      </p:sp>
      <p:sp>
        <p:nvSpPr>
          <p:cNvPr id="7" name="TextBox 6"/>
          <p:cNvSpPr txBox="1"/>
          <p:nvPr/>
        </p:nvSpPr>
        <p:spPr>
          <a:xfrm>
            <a:off x="1959730" y="3786933"/>
            <a:ext cx="5074864" cy="369332"/>
          </a:xfrm>
          <a:prstGeom prst="rect">
            <a:avLst/>
          </a:prstGeom>
          <a:noFill/>
        </p:spPr>
        <p:txBody>
          <a:bodyPr wrap="none" rtlCol="0">
            <a:spAutoFit/>
          </a:bodyPr>
          <a:lstStyle/>
          <a:p>
            <a:r>
              <a:rPr lang="en-US" dirty="0" smtClean="0">
                <a:latin typeface="Helvetica"/>
                <a:cs typeface="Helvetica"/>
              </a:rPr>
              <a:t>In STORM:  telomere = a cluster of localizations</a:t>
            </a:r>
            <a:endParaRPr lang="en-US" dirty="0">
              <a:latin typeface="Helvetica"/>
              <a:cs typeface="Helvetica"/>
            </a:endParaRPr>
          </a:p>
        </p:txBody>
      </p:sp>
      <p:sp>
        <p:nvSpPr>
          <p:cNvPr id="9" name="Rectangle 8"/>
          <p:cNvSpPr/>
          <p:nvPr/>
        </p:nvSpPr>
        <p:spPr>
          <a:xfrm>
            <a:off x="715422" y="4456499"/>
            <a:ext cx="8047577" cy="923330"/>
          </a:xfrm>
          <a:prstGeom prst="rect">
            <a:avLst/>
          </a:prstGeom>
        </p:spPr>
        <p:txBody>
          <a:bodyPr wrap="square">
            <a:spAutoFit/>
          </a:bodyPr>
          <a:lstStyle/>
          <a:p>
            <a:pPr marL="342900" indent="-342900">
              <a:buAutoNum type="arabicPeriod"/>
            </a:pPr>
            <a:r>
              <a:rPr lang="en-US" dirty="0" smtClean="0">
                <a:latin typeface="Helvetica"/>
                <a:cs typeface="Helvetica"/>
              </a:rPr>
              <a:t>Determine variance of </a:t>
            </a:r>
            <a:r>
              <a:rPr lang="en-US" dirty="0">
                <a:latin typeface="Helvetica"/>
                <a:cs typeface="Helvetica"/>
              </a:rPr>
              <a:t>the localizations within one </a:t>
            </a:r>
            <a:r>
              <a:rPr lang="en-US" dirty="0" smtClean="0">
                <a:latin typeface="Helvetica"/>
                <a:cs typeface="Helvetica"/>
              </a:rPr>
              <a:t>cluster (R</a:t>
            </a:r>
            <a:r>
              <a:rPr lang="en-US" baseline="-25000" dirty="0" smtClean="0">
                <a:latin typeface="Helvetica"/>
                <a:cs typeface="Helvetica"/>
              </a:rPr>
              <a:t>G</a:t>
            </a:r>
            <a:r>
              <a:rPr lang="en-US" dirty="0" smtClean="0">
                <a:latin typeface="Helvetica"/>
                <a:cs typeface="Helvetica"/>
              </a:rPr>
              <a:t>)</a:t>
            </a:r>
          </a:p>
          <a:p>
            <a:endParaRPr lang="en-US" dirty="0">
              <a:latin typeface="Helvetica"/>
              <a:cs typeface="Helvetica"/>
            </a:endParaRPr>
          </a:p>
          <a:p>
            <a:pPr marL="342900" indent="-342900">
              <a:buAutoNum type="arabicPeriod"/>
            </a:pPr>
            <a:r>
              <a:rPr lang="en-US" dirty="0">
                <a:latin typeface="Helvetica"/>
                <a:cs typeface="Helvetica"/>
              </a:rPr>
              <a:t>Draw shape around the localizations and measure volume of that shape</a:t>
            </a:r>
          </a:p>
        </p:txBody>
      </p:sp>
      <p:sp>
        <p:nvSpPr>
          <p:cNvPr id="10" name="Rectangle 9"/>
          <p:cNvSpPr/>
          <p:nvPr/>
        </p:nvSpPr>
        <p:spPr>
          <a:xfrm>
            <a:off x="715422" y="4968875"/>
            <a:ext cx="8047577" cy="476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15422" y="5711499"/>
            <a:ext cx="5854712" cy="646331"/>
          </a:xfrm>
          <a:prstGeom prst="rect">
            <a:avLst/>
          </a:prstGeom>
          <a:noFill/>
        </p:spPr>
        <p:txBody>
          <a:bodyPr wrap="none" rtlCol="0">
            <a:spAutoFit/>
          </a:bodyPr>
          <a:lstStyle/>
          <a:p>
            <a:r>
              <a:rPr lang="en-US" dirty="0" smtClean="0">
                <a:latin typeface="Helvetica"/>
                <a:cs typeface="Helvetica"/>
              </a:rPr>
              <a:t>Problem:	- Uncertainty in the labeling process</a:t>
            </a:r>
          </a:p>
          <a:p>
            <a:r>
              <a:rPr lang="en-US" dirty="0">
                <a:latin typeface="Helvetica"/>
                <a:cs typeface="Helvetica"/>
              </a:rPr>
              <a:t>	</a:t>
            </a:r>
            <a:r>
              <a:rPr lang="en-US" dirty="0" smtClean="0">
                <a:latin typeface="Helvetica"/>
                <a:cs typeface="Helvetica"/>
              </a:rPr>
              <a:t>		- Uncertainty in the measurement process</a:t>
            </a:r>
            <a:endParaRPr lang="en-US" dirty="0">
              <a:latin typeface="Helvetica"/>
              <a:cs typeface="Helvetica"/>
            </a:endParaRPr>
          </a:p>
        </p:txBody>
      </p:sp>
      <p:pic>
        <p:nvPicPr>
          <p:cNvPr id="5" name="Picture 4" descr="telo_storm_ex.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00" y="1355725"/>
            <a:ext cx="1804416" cy="2197608"/>
          </a:xfrm>
          <a:prstGeom prst="rect">
            <a:avLst/>
          </a:prstGeom>
        </p:spPr>
      </p:pic>
      <p:sp>
        <p:nvSpPr>
          <p:cNvPr id="13" name="TextBox 12"/>
          <p:cNvSpPr txBox="1"/>
          <p:nvPr/>
        </p:nvSpPr>
        <p:spPr>
          <a:xfrm>
            <a:off x="5997839" y="6488668"/>
            <a:ext cx="3161593" cy="369332"/>
          </a:xfrm>
          <a:prstGeom prst="rect">
            <a:avLst/>
          </a:prstGeom>
          <a:noFill/>
        </p:spPr>
        <p:txBody>
          <a:bodyPr wrap="none" rtlCol="0">
            <a:spAutoFit/>
          </a:bodyPr>
          <a:lstStyle/>
          <a:p>
            <a:r>
              <a:rPr lang="en-US" dirty="0" smtClean="0">
                <a:solidFill>
                  <a:srgbClr val="003897"/>
                </a:solidFill>
                <a:latin typeface="Helvetica"/>
                <a:cs typeface="Helvetica"/>
              </a:rPr>
              <a:t>Kyle Douglass, </a:t>
            </a:r>
            <a:r>
              <a:rPr lang="en-US" dirty="0" err="1" smtClean="0">
                <a:solidFill>
                  <a:srgbClr val="003897"/>
                </a:solidFill>
                <a:latin typeface="Helvetica"/>
                <a:cs typeface="Helvetica"/>
              </a:rPr>
              <a:t>Sacha</a:t>
            </a:r>
            <a:r>
              <a:rPr lang="en-US" dirty="0" smtClean="0">
                <a:solidFill>
                  <a:srgbClr val="003897"/>
                </a:solidFill>
                <a:latin typeface="Helvetica"/>
                <a:cs typeface="Helvetica"/>
              </a:rPr>
              <a:t> </a:t>
            </a:r>
            <a:r>
              <a:rPr lang="en-US" dirty="0" err="1" smtClean="0">
                <a:solidFill>
                  <a:srgbClr val="003897"/>
                </a:solidFill>
                <a:latin typeface="Helvetica"/>
                <a:cs typeface="Helvetica"/>
              </a:rPr>
              <a:t>Benke</a:t>
            </a:r>
            <a:endParaRPr lang="en-US" dirty="0">
              <a:solidFill>
                <a:srgbClr val="003897"/>
              </a:solidFill>
              <a:latin typeface="Helvetica"/>
              <a:cs typeface="Helvetica"/>
            </a:endParaRPr>
          </a:p>
        </p:txBody>
      </p:sp>
    </p:spTree>
    <p:extLst>
      <p:ext uri="{BB962C8B-B14F-4D97-AF65-F5344CB8AC3E}">
        <p14:creationId xmlns:p14="http://schemas.microsoft.com/office/powerpoint/2010/main" val="22363420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6173485"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Convex hull determines the volume of a telomere</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5" name="Group 4"/>
          <p:cNvGrpSpPr>
            <a:grpSpLocks noChangeAspect="1"/>
          </p:cNvGrpSpPr>
          <p:nvPr/>
        </p:nvGrpSpPr>
        <p:grpSpPr>
          <a:xfrm>
            <a:off x="1011181" y="1262977"/>
            <a:ext cx="2084832" cy="2202590"/>
            <a:chOff x="876300" y="2183423"/>
            <a:chExt cx="2171700" cy="2294365"/>
          </a:xfrm>
        </p:grpSpPr>
        <p:sp>
          <p:nvSpPr>
            <p:cNvPr id="7" name="Plus 6"/>
            <p:cNvSpPr/>
            <p:nvPr/>
          </p:nvSpPr>
          <p:spPr>
            <a:xfrm>
              <a:off x="2171701" y="2724496"/>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8"/>
            <p:cNvSpPr/>
            <p:nvPr/>
          </p:nvSpPr>
          <p:spPr>
            <a:xfrm>
              <a:off x="1181100" y="3200400"/>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lus 9"/>
            <p:cNvSpPr/>
            <p:nvPr/>
          </p:nvSpPr>
          <p:spPr>
            <a:xfrm>
              <a:off x="2209800" y="4114800"/>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10"/>
            <p:cNvSpPr/>
            <p:nvPr/>
          </p:nvSpPr>
          <p:spPr>
            <a:xfrm>
              <a:off x="2286001" y="3130088"/>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11"/>
            <p:cNvSpPr/>
            <p:nvPr/>
          </p:nvSpPr>
          <p:spPr>
            <a:xfrm>
              <a:off x="1143000" y="2804679"/>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12"/>
            <p:cNvSpPr/>
            <p:nvPr/>
          </p:nvSpPr>
          <p:spPr>
            <a:xfrm>
              <a:off x="1600200" y="3886200"/>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13"/>
            <p:cNvSpPr/>
            <p:nvPr/>
          </p:nvSpPr>
          <p:spPr>
            <a:xfrm>
              <a:off x="1028700" y="4249188"/>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14"/>
            <p:cNvSpPr/>
            <p:nvPr/>
          </p:nvSpPr>
          <p:spPr>
            <a:xfrm>
              <a:off x="1695451" y="2901488"/>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p:cNvSpPr/>
            <p:nvPr/>
          </p:nvSpPr>
          <p:spPr>
            <a:xfrm>
              <a:off x="1485900" y="3571699"/>
              <a:ext cx="228600" cy="228600"/>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066800" y="2514600"/>
              <a:ext cx="1676400" cy="1600200"/>
              <a:chOff x="1066800" y="2514600"/>
              <a:chExt cx="1676400" cy="1600200"/>
            </a:xfrm>
          </p:grpSpPr>
          <p:cxnSp>
            <p:nvCxnSpPr>
              <p:cNvPr id="22" name="Straight Arrow Connector 21"/>
              <p:cNvCxnSpPr/>
              <p:nvPr/>
            </p:nvCxnSpPr>
            <p:spPr>
              <a:xfrm flipV="1">
                <a:off x="1676400" y="2514600"/>
                <a:ext cx="0" cy="1066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676400" y="3581400"/>
                <a:ext cx="106680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066800" y="3581400"/>
                <a:ext cx="609600" cy="53340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876300" y="3994156"/>
              <a:ext cx="304800" cy="333425"/>
            </a:xfrm>
            <a:prstGeom prst="rect">
              <a:avLst/>
            </a:prstGeom>
            <a:noFill/>
          </p:spPr>
          <p:txBody>
            <a:bodyPr wrap="square" rtlCol="0">
              <a:spAutoFit/>
            </a:bodyPr>
            <a:lstStyle/>
            <a:p>
              <a:r>
                <a:rPr lang="en-US" sz="2000" dirty="0" smtClean="0"/>
                <a:t>x</a:t>
              </a:r>
              <a:endParaRPr lang="en-US" sz="2000" dirty="0"/>
            </a:p>
          </p:txBody>
        </p:sp>
        <p:sp>
          <p:nvSpPr>
            <p:cNvPr id="19" name="TextBox 18"/>
            <p:cNvSpPr txBox="1"/>
            <p:nvPr/>
          </p:nvSpPr>
          <p:spPr>
            <a:xfrm>
              <a:off x="2743200" y="3387033"/>
              <a:ext cx="304800" cy="333425"/>
            </a:xfrm>
            <a:prstGeom prst="rect">
              <a:avLst/>
            </a:prstGeom>
            <a:noFill/>
          </p:spPr>
          <p:txBody>
            <a:bodyPr wrap="square" rtlCol="0">
              <a:spAutoFit/>
            </a:bodyPr>
            <a:lstStyle/>
            <a:p>
              <a:r>
                <a:rPr lang="en-US" sz="2000" dirty="0">
                  <a:solidFill>
                    <a:srgbClr val="000000"/>
                  </a:solidFill>
                </a:rPr>
                <a:t>y</a:t>
              </a:r>
            </a:p>
          </p:txBody>
        </p:sp>
        <p:sp>
          <p:nvSpPr>
            <p:cNvPr id="20" name="TextBox 19"/>
            <p:cNvSpPr txBox="1"/>
            <p:nvPr/>
          </p:nvSpPr>
          <p:spPr>
            <a:xfrm>
              <a:off x="1543051" y="2183423"/>
              <a:ext cx="304800" cy="333425"/>
            </a:xfrm>
            <a:prstGeom prst="rect">
              <a:avLst/>
            </a:prstGeom>
            <a:noFill/>
          </p:spPr>
          <p:txBody>
            <a:bodyPr wrap="square" rtlCol="0">
              <a:spAutoFit/>
            </a:bodyPr>
            <a:lstStyle/>
            <a:p>
              <a:r>
                <a:rPr lang="en-US" sz="2000" dirty="0" smtClean="0">
                  <a:solidFill>
                    <a:srgbClr val="000000"/>
                  </a:solidFill>
                </a:rPr>
                <a:t>z</a:t>
              </a:r>
              <a:endParaRPr lang="en-US" sz="2000" dirty="0">
                <a:solidFill>
                  <a:srgbClr val="000000"/>
                </a:solidFill>
              </a:endParaRPr>
            </a:p>
          </p:txBody>
        </p:sp>
        <p:cxnSp>
          <p:nvCxnSpPr>
            <p:cNvPr id="21" name="Straight Arrow Connector 20"/>
            <p:cNvCxnSpPr>
              <a:endCxn id="11" idx="2"/>
            </p:cNvCxnSpPr>
            <p:nvPr/>
          </p:nvCxnSpPr>
          <p:spPr>
            <a:xfrm flipV="1">
              <a:off x="1676400" y="3244388"/>
              <a:ext cx="639902" cy="33701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78519" y="913558"/>
            <a:ext cx="3135782" cy="369332"/>
          </a:xfrm>
          <a:prstGeom prst="rect">
            <a:avLst/>
          </a:prstGeom>
          <a:noFill/>
        </p:spPr>
        <p:txBody>
          <a:bodyPr wrap="none" rtlCol="0">
            <a:spAutoFit/>
          </a:bodyPr>
          <a:lstStyle/>
          <a:p>
            <a:r>
              <a:rPr lang="en-US" dirty="0" smtClean="0">
                <a:latin typeface="Helvetica"/>
                <a:cs typeface="Helvetica"/>
              </a:rPr>
              <a:t>Raw data: set of points in 3D</a:t>
            </a:r>
            <a:endParaRPr lang="en-US" dirty="0">
              <a:latin typeface="Helvetica"/>
              <a:cs typeface="Helvetica"/>
            </a:endParaRPr>
          </a:p>
        </p:txBody>
      </p:sp>
      <p:cxnSp>
        <p:nvCxnSpPr>
          <p:cNvPr id="26" name="Straight Connector 25"/>
          <p:cNvCxnSpPr/>
          <p:nvPr/>
        </p:nvCxnSpPr>
        <p:spPr>
          <a:xfrm>
            <a:off x="3841750" y="786558"/>
            <a:ext cx="0" cy="531451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rot="6135086">
            <a:off x="1157485" y="4594225"/>
            <a:ext cx="1425965" cy="1695450"/>
            <a:chOff x="1411485" y="4467225"/>
            <a:chExt cx="1425965" cy="1695450"/>
          </a:xfrm>
        </p:grpSpPr>
        <p:sp>
          <p:nvSpPr>
            <p:cNvPr id="27" name="Freeform 26"/>
            <p:cNvSpPr>
              <a:spLocks noChangeAspect="1"/>
            </p:cNvSpPr>
            <p:nvPr/>
          </p:nvSpPr>
          <p:spPr>
            <a:xfrm>
              <a:off x="1510566" y="4514850"/>
              <a:ext cx="1244600" cy="1600200"/>
            </a:xfrm>
            <a:custGeom>
              <a:avLst/>
              <a:gdLst>
                <a:gd name="connsiteX0" fmla="*/ 0 w 622300"/>
                <a:gd name="connsiteY0" fmla="*/ 349250 h 800100"/>
                <a:gd name="connsiteX1" fmla="*/ 158750 w 622300"/>
                <a:gd name="connsiteY1" fmla="*/ 152400 h 800100"/>
                <a:gd name="connsiteX2" fmla="*/ 387350 w 622300"/>
                <a:gd name="connsiteY2" fmla="*/ 0 h 800100"/>
                <a:gd name="connsiteX3" fmla="*/ 622300 w 622300"/>
                <a:gd name="connsiteY3" fmla="*/ 387350 h 800100"/>
                <a:gd name="connsiteX4" fmla="*/ 463550 w 622300"/>
                <a:gd name="connsiteY4" fmla="*/ 800100 h 800100"/>
                <a:gd name="connsiteX5" fmla="*/ 44450 w 622300"/>
                <a:gd name="connsiteY5" fmla="*/ 654050 h 800100"/>
                <a:gd name="connsiteX6" fmla="*/ 0 w 622300"/>
                <a:gd name="connsiteY6" fmla="*/ 3492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300" h="800100">
                  <a:moveTo>
                    <a:pt x="0" y="349250"/>
                  </a:moveTo>
                  <a:lnTo>
                    <a:pt x="158750" y="152400"/>
                  </a:lnTo>
                  <a:lnTo>
                    <a:pt x="387350" y="0"/>
                  </a:lnTo>
                  <a:lnTo>
                    <a:pt x="622300" y="387350"/>
                  </a:lnTo>
                  <a:lnTo>
                    <a:pt x="463550" y="800100"/>
                  </a:lnTo>
                  <a:lnTo>
                    <a:pt x="44450" y="654050"/>
                  </a:lnTo>
                  <a:lnTo>
                    <a:pt x="0" y="349250"/>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27"/>
            <p:cNvSpPr/>
            <p:nvPr/>
          </p:nvSpPr>
          <p:spPr>
            <a:xfrm>
              <a:off x="2161294" y="4467225"/>
              <a:ext cx="219456" cy="219456"/>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lus 29"/>
            <p:cNvSpPr/>
            <p:nvPr/>
          </p:nvSpPr>
          <p:spPr>
            <a:xfrm>
              <a:off x="2617994" y="5207000"/>
              <a:ext cx="219456" cy="219456"/>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lus 30"/>
            <p:cNvSpPr/>
            <p:nvPr/>
          </p:nvSpPr>
          <p:spPr>
            <a:xfrm>
              <a:off x="2281444" y="5943219"/>
              <a:ext cx="219456" cy="219456"/>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lus 31"/>
            <p:cNvSpPr/>
            <p:nvPr/>
          </p:nvSpPr>
          <p:spPr>
            <a:xfrm>
              <a:off x="1541914" y="5679694"/>
              <a:ext cx="219456" cy="219456"/>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lus 32"/>
            <p:cNvSpPr/>
            <p:nvPr/>
          </p:nvSpPr>
          <p:spPr>
            <a:xfrm>
              <a:off x="1411485" y="5129022"/>
              <a:ext cx="219456" cy="219456"/>
            </a:xfrm>
            <a:prstGeom prst="mathPlus">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p:cNvCxnSpPr/>
          <p:nvPr/>
        </p:nvCxnSpPr>
        <p:spPr>
          <a:xfrm>
            <a:off x="1805087" y="3411984"/>
            <a:ext cx="0" cy="1080120"/>
          </a:xfrm>
          <a:prstGeom prst="straightConnector1">
            <a:avLst/>
          </a:prstGeom>
          <a:ln w="952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4211374" y="905916"/>
            <a:ext cx="4572000" cy="923330"/>
          </a:xfrm>
          <a:prstGeom prst="rect">
            <a:avLst/>
          </a:prstGeom>
        </p:spPr>
        <p:txBody>
          <a:bodyPr>
            <a:spAutoFit/>
          </a:bodyPr>
          <a:lstStyle/>
          <a:p>
            <a:r>
              <a:rPr lang="en-US" dirty="0">
                <a:latin typeface="Helvetica"/>
                <a:cs typeface="Helvetica"/>
              </a:rPr>
              <a:t>The convex hull of a set of points is the smallest convex set that contains all the </a:t>
            </a:r>
            <a:r>
              <a:rPr lang="en-US" dirty="0" smtClean="0">
                <a:latin typeface="Helvetica"/>
                <a:cs typeface="Helvetica"/>
              </a:rPr>
              <a:t>points of the cluster.</a:t>
            </a:r>
            <a:endParaRPr lang="en-US" dirty="0">
              <a:latin typeface="Helvetica"/>
              <a:cs typeface="Helvetica"/>
            </a:endParaRPr>
          </a:p>
        </p:txBody>
      </p:sp>
      <p:sp>
        <p:nvSpPr>
          <p:cNvPr id="43" name="TextBox 42"/>
          <p:cNvSpPr txBox="1"/>
          <p:nvPr/>
        </p:nvSpPr>
        <p:spPr>
          <a:xfrm>
            <a:off x="1937647" y="3685333"/>
            <a:ext cx="1390788" cy="369332"/>
          </a:xfrm>
          <a:prstGeom prst="rect">
            <a:avLst/>
          </a:prstGeom>
          <a:noFill/>
        </p:spPr>
        <p:txBody>
          <a:bodyPr wrap="none" rtlCol="0">
            <a:spAutoFit/>
          </a:bodyPr>
          <a:lstStyle/>
          <a:p>
            <a:r>
              <a:rPr lang="en-US" dirty="0" smtClean="0">
                <a:latin typeface="Helvetica"/>
                <a:cs typeface="Helvetica"/>
              </a:rPr>
              <a:t>Convex hull</a:t>
            </a:r>
            <a:endParaRPr lang="en-US" dirty="0">
              <a:latin typeface="Helvetica"/>
              <a:cs typeface="Helvetica"/>
            </a:endParaRPr>
          </a:p>
        </p:txBody>
      </p:sp>
      <p:pic>
        <p:nvPicPr>
          <p:cNvPr id="47" name="Picture 46" descr="Convex hull.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5799" y="2006790"/>
            <a:ext cx="4727575" cy="3302000"/>
          </a:xfrm>
          <a:prstGeom prst="rect">
            <a:avLst/>
          </a:prstGeom>
        </p:spPr>
      </p:pic>
      <p:sp>
        <p:nvSpPr>
          <p:cNvPr id="48" name="Rectangle 47"/>
          <p:cNvSpPr/>
          <p:nvPr/>
        </p:nvSpPr>
        <p:spPr>
          <a:xfrm>
            <a:off x="4363774" y="5025559"/>
            <a:ext cx="4572000" cy="923330"/>
          </a:xfrm>
          <a:prstGeom prst="rect">
            <a:avLst/>
          </a:prstGeom>
        </p:spPr>
        <p:txBody>
          <a:bodyPr>
            <a:spAutoFit/>
          </a:bodyPr>
          <a:lstStyle/>
          <a:p>
            <a:r>
              <a:rPr lang="en-US" dirty="0" smtClean="0">
                <a:latin typeface="Helvetica"/>
                <a:cs typeface="Helvetica"/>
              </a:rPr>
              <a:t>The volume of the polyhedron is defined</a:t>
            </a:r>
          </a:p>
          <a:p>
            <a:r>
              <a:rPr lang="en-US" dirty="0" smtClean="0">
                <a:latin typeface="Helvetica"/>
                <a:cs typeface="Helvetica"/>
              </a:rPr>
              <a:t>by a randomly distributed set of points in 3D.</a:t>
            </a:r>
            <a:endParaRPr lang="en-US" dirty="0">
              <a:latin typeface="Helvetica"/>
              <a:cs typeface="Helvetica"/>
            </a:endParaRPr>
          </a:p>
        </p:txBody>
      </p:sp>
      <p:sp>
        <p:nvSpPr>
          <p:cNvPr id="37" name="TextBox 36"/>
          <p:cNvSpPr txBox="1"/>
          <p:nvPr/>
        </p:nvSpPr>
        <p:spPr>
          <a:xfrm>
            <a:off x="5997839" y="6488668"/>
            <a:ext cx="3161593" cy="369332"/>
          </a:xfrm>
          <a:prstGeom prst="rect">
            <a:avLst/>
          </a:prstGeom>
          <a:noFill/>
        </p:spPr>
        <p:txBody>
          <a:bodyPr wrap="none" rtlCol="0">
            <a:spAutoFit/>
          </a:bodyPr>
          <a:lstStyle/>
          <a:p>
            <a:r>
              <a:rPr lang="en-US" dirty="0" smtClean="0">
                <a:solidFill>
                  <a:srgbClr val="003897"/>
                </a:solidFill>
                <a:latin typeface="Helvetica"/>
                <a:cs typeface="Helvetica"/>
              </a:rPr>
              <a:t>Kyle Douglass, </a:t>
            </a:r>
            <a:r>
              <a:rPr lang="en-US" dirty="0" err="1" smtClean="0">
                <a:solidFill>
                  <a:srgbClr val="003897"/>
                </a:solidFill>
                <a:latin typeface="Helvetica"/>
                <a:cs typeface="Helvetica"/>
              </a:rPr>
              <a:t>Sacha</a:t>
            </a:r>
            <a:r>
              <a:rPr lang="en-US" dirty="0" smtClean="0">
                <a:solidFill>
                  <a:srgbClr val="003897"/>
                </a:solidFill>
                <a:latin typeface="Helvetica"/>
                <a:cs typeface="Helvetica"/>
              </a:rPr>
              <a:t> </a:t>
            </a:r>
            <a:r>
              <a:rPr lang="en-US" dirty="0" err="1" smtClean="0">
                <a:solidFill>
                  <a:srgbClr val="003897"/>
                </a:solidFill>
                <a:latin typeface="Helvetica"/>
                <a:cs typeface="Helvetica"/>
              </a:rPr>
              <a:t>Benke</a:t>
            </a:r>
            <a:endParaRPr lang="en-US" dirty="0">
              <a:solidFill>
                <a:srgbClr val="003897"/>
              </a:solidFill>
              <a:latin typeface="Helvetica"/>
              <a:cs typeface="Helvetica"/>
            </a:endParaRPr>
          </a:p>
        </p:txBody>
      </p:sp>
    </p:spTree>
    <p:extLst>
      <p:ext uri="{BB962C8B-B14F-4D97-AF65-F5344CB8AC3E}">
        <p14:creationId xmlns:p14="http://schemas.microsoft.com/office/powerpoint/2010/main" val="21281803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6127048"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What is the volume of short and long telomeres?</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12" name="Group 11"/>
          <p:cNvGrpSpPr/>
          <p:nvPr/>
        </p:nvGrpSpPr>
        <p:grpSpPr>
          <a:xfrm>
            <a:off x="603250" y="652145"/>
            <a:ext cx="1714917" cy="5615940"/>
            <a:chOff x="1031875" y="922020"/>
            <a:chExt cx="1714917" cy="5105400"/>
          </a:xfrm>
        </p:grpSpPr>
        <p:pic>
          <p:nvPicPr>
            <p:cNvPr id="7" name="Picture 6" descr="Screen shot 2014-01-31 at 9.02.3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6592" y="922020"/>
              <a:ext cx="1600200" cy="5105400"/>
            </a:xfrm>
            <a:prstGeom prst="rect">
              <a:avLst/>
            </a:prstGeom>
          </p:spPr>
        </p:pic>
        <p:sp>
          <p:nvSpPr>
            <p:cNvPr id="11" name="Rectangle 10"/>
            <p:cNvSpPr/>
            <p:nvPr/>
          </p:nvSpPr>
          <p:spPr>
            <a:xfrm>
              <a:off x="1031875" y="922020"/>
              <a:ext cx="492125" cy="5384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1730375" y="4460875"/>
            <a:ext cx="825401" cy="6846"/>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555776" y="4276209"/>
            <a:ext cx="749349" cy="369332"/>
          </a:xfrm>
          <a:prstGeom prst="rect">
            <a:avLst/>
          </a:prstGeom>
          <a:noFill/>
        </p:spPr>
        <p:txBody>
          <a:bodyPr wrap="none" rtlCol="0">
            <a:spAutoFit/>
          </a:bodyPr>
          <a:lstStyle/>
          <a:p>
            <a:r>
              <a:rPr lang="en-US" dirty="0" smtClean="0">
                <a:latin typeface="Helvetica"/>
                <a:cs typeface="Helvetica"/>
              </a:rPr>
              <a:t>10 kb</a:t>
            </a:r>
            <a:endParaRPr lang="en-US" dirty="0">
              <a:latin typeface="Helvetica"/>
              <a:cs typeface="Helvetica"/>
            </a:endParaRPr>
          </a:p>
        </p:txBody>
      </p:sp>
      <p:cxnSp>
        <p:nvCxnSpPr>
          <p:cNvPr id="18" name="Straight Connector 17"/>
          <p:cNvCxnSpPr>
            <a:endCxn id="19" idx="1"/>
          </p:cNvCxnSpPr>
          <p:nvPr/>
        </p:nvCxnSpPr>
        <p:spPr>
          <a:xfrm flipV="1">
            <a:off x="2025650" y="3724275"/>
            <a:ext cx="555526" cy="1"/>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581176" y="3539609"/>
            <a:ext cx="749349" cy="369332"/>
          </a:xfrm>
          <a:prstGeom prst="rect">
            <a:avLst/>
          </a:prstGeom>
          <a:noFill/>
        </p:spPr>
        <p:txBody>
          <a:bodyPr wrap="none" rtlCol="0">
            <a:spAutoFit/>
          </a:bodyPr>
          <a:lstStyle/>
          <a:p>
            <a:r>
              <a:rPr lang="en-US" dirty="0" smtClean="0">
                <a:latin typeface="Helvetica"/>
                <a:cs typeface="Helvetica"/>
              </a:rPr>
              <a:t>25 kb</a:t>
            </a:r>
            <a:endParaRPr lang="en-US" dirty="0">
              <a:latin typeface="Helvetica"/>
              <a:cs typeface="Helvetica"/>
            </a:endParaRPr>
          </a:p>
        </p:txBody>
      </p:sp>
      <p:pic>
        <p:nvPicPr>
          <p:cNvPr id="2" name="Picture 1" descr="Volume_HelaS_L_data_visualization_09.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46475" y="983734"/>
            <a:ext cx="3315970" cy="5556250"/>
          </a:xfrm>
          <a:prstGeom prst="rect">
            <a:avLst/>
          </a:prstGeom>
        </p:spPr>
      </p:pic>
      <p:cxnSp>
        <p:nvCxnSpPr>
          <p:cNvPr id="4" name="Straight Connector 3"/>
          <p:cNvCxnSpPr/>
          <p:nvPr/>
        </p:nvCxnSpPr>
        <p:spPr>
          <a:xfrm>
            <a:off x="5508625" y="3048000"/>
            <a:ext cx="892175" cy="0"/>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462095" y="2863334"/>
            <a:ext cx="2347405" cy="369332"/>
          </a:xfrm>
          <a:prstGeom prst="rect">
            <a:avLst/>
          </a:prstGeom>
          <a:noFill/>
        </p:spPr>
        <p:txBody>
          <a:bodyPr wrap="none" rtlCol="0">
            <a:spAutoFit/>
          </a:bodyPr>
          <a:lstStyle/>
          <a:p>
            <a:r>
              <a:rPr lang="en-US" dirty="0" smtClean="0">
                <a:latin typeface="Helvetica"/>
                <a:cs typeface="Helvetica"/>
              </a:rPr>
              <a:t>0.008 +/- 0.0002 µm</a:t>
            </a:r>
            <a:r>
              <a:rPr lang="en-US" baseline="30000" dirty="0" smtClean="0">
                <a:latin typeface="Helvetica"/>
                <a:cs typeface="Helvetica"/>
              </a:rPr>
              <a:t>3</a:t>
            </a:r>
            <a:r>
              <a:rPr lang="en-US" dirty="0" smtClean="0">
                <a:latin typeface="Helvetica"/>
                <a:cs typeface="Helvetica"/>
              </a:rPr>
              <a:t> </a:t>
            </a:r>
            <a:endParaRPr lang="en-US" dirty="0">
              <a:latin typeface="Helvetica"/>
              <a:cs typeface="Helvetica"/>
            </a:endParaRPr>
          </a:p>
        </p:txBody>
      </p:sp>
      <p:cxnSp>
        <p:nvCxnSpPr>
          <p:cNvPr id="21" name="Straight Connector 20"/>
          <p:cNvCxnSpPr/>
          <p:nvPr/>
        </p:nvCxnSpPr>
        <p:spPr>
          <a:xfrm>
            <a:off x="5802531" y="4757162"/>
            <a:ext cx="598269" cy="0"/>
          </a:xfrm>
          <a:prstGeom prst="line">
            <a:avLst/>
          </a:prstGeom>
          <a:ln w="63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470251" y="4572496"/>
            <a:ext cx="2347405" cy="369332"/>
          </a:xfrm>
          <a:prstGeom prst="rect">
            <a:avLst/>
          </a:prstGeom>
          <a:noFill/>
        </p:spPr>
        <p:txBody>
          <a:bodyPr wrap="none" rtlCol="0">
            <a:spAutoFit/>
          </a:bodyPr>
          <a:lstStyle/>
          <a:p>
            <a:r>
              <a:rPr lang="en-US" dirty="0" smtClean="0">
                <a:latin typeface="Helvetica"/>
                <a:cs typeface="Helvetica"/>
              </a:rPr>
              <a:t>0.003 +/- 0.0001 µm</a:t>
            </a:r>
            <a:r>
              <a:rPr lang="en-US" baseline="30000" dirty="0" smtClean="0">
                <a:latin typeface="Helvetica"/>
                <a:cs typeface="Helvetica"/>
              </a:rPr>
              <a:t>3</a:t>
            </a:r>
            <a:r>
              <a:rPr lang="en-US" dirty="0" smtClean="0">
                <a:latin typeface="Helvetica"/>
                <a:cs typeface="Helvetica"/>
              </a:rPr>
              <a:t> </a:t>
            </a:r>
            <a:endParaRPr lang="en-US" dirty="0">
              <a:latin typeface="Helvetica"/>
              <a:cs typeface="Helvetica"/>
            </a:endParaRPr>
          </a:p>
        </p:txBody>
      </p:sp>
      <p:sp>
        <p:nvSpPr>
          <p:cNvPr id="25" name="TextBox 24"/>
          <p:cNvSpPr txBox="1"/>
          <p:nvPr/>
        </p:nvSpPr>
        <p:spPr>
          <a:xfrm>
            <a:off x="6222392" y="3416300"/>
            <a:ext cx="2558175" cy="646331"/>
          </a:xfrm>
          <a:prstGeom prst="rect">
            <a:avLst/>
          </a:prstGeom>
          <a:noFill/>
        </p:spPr>
        <p:txBody>
          <a:bodyPr wrap="none" rtlCol="0">
            <a:spAutoFit/>
          </a:bodyPr>
          <a:lstStyle/>
          <a:p>
            <a:r>
              <a:rPr lang="en-US" dirty="0" err="1" smtClean="0">
                <a:latin typeface="Helvetica"/>
                <a:cs typeface="Helvetica"/>
              </a:rPr>
              <a:t>Hela</a:t>
            </a:r>
            <a:r>
              <a:rPr lang="en-US" dirty="0" smtClean="0">
                <a:latin typeface="Helvetica"/>
                <a:cs typeface="Helvetica"/>
              </a:rPr>
              <a:t> cell:	2000 µm</a:t>
            </a:r>
            <a:r>
              <a:rPr lang="en-US" baseline="30000" dirty="0" smtClean="0">
                <a:latin typeface="Helvetica"/>
                <a:cs typeface="Helvetica"/>
              </a:rPr>
              <a:t>3</a:t>
            </a:r>
          </a:p>
          <a:p>
            <a:r>
              <a:rPr lang="en-US" dirty="0" smtClean="0">
                <a:latin typeface="Helvetica"/>
                <a:cs typeface="Helvetica"/>
              </a:rPr>
              <a:t>Nucleus:		200 µm</a:t>
            </a:r>
            <a:r>
              <a:rPr lang="en-US" baseline="30000" dirty="0" smtClean="0">
                <a:latin typeface="Helvetica"/>
                <a:cs typeface="Helvetica"/>
              </a:rPr>
              <a:t>3</a:t>
            </a:r>
            <a:endParaRPr lang="en-US" baseline="30000" dirty="0">
              <a:latin typeface="Helvetica"/>
              <a:cs typeface="Helvetica"/>
            </a:endParaRPr>
          </a:p>
        </p:txBody>
      </p:sp>
    </p:spTree>
    <p:extLst>
      <p:ext uri="{BB962C8B-B14F-4D97-AF65-F5344CB8AC3E}">
        <p14:creationId xmlns:p14="http://schemas.microsoft.com/office/powerpoint/2010/main" val="14951268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7082588"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Does SmchD1 affect the size of short or long telomeres?</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2" name="Picture 1" descr="SmchD1_KD_data_visualization_08.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9232" y="2512947"/>
            <a:ext cx="2984500" cy="4267200"/>
          </a:xfrm>
          <a:prstGeom prst="rect">
            <a:avLst/>
          </a:prstGeom>
        </p:spPr>
      </p:pic>
      <p:pic>
        <p:nvPicPr>
          <p:cNvPr id="3" name="Picture 2" descr="HelaS_SmchD1_KD_data_visualization_16.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9722" y="575733"/>
            <a:ext cx="3981451" cy="3051175"/>
          </a:xfrm>
          <a:prstGeom prst="rect">
            <a:avLst/>
          </a:prstGeom>
        </p:spPr>
      </p:pic>
      <p:pic>
        <p:nvPicPr>
          <p:cNvPr id="5" name="Picture 4" descr="HelaL_SmchD1_KD_data_visualization_17.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9722" y="3643841"/>
            <a:ext cx="3981450" cy="3051175"/>
          </a:xfrm>
          <a:prstGeom prst="rect">
            <a:avLst/>
          </a:prstGeom>
        </p:spPr>
      </p:pic>
      <p:pic>
        <p:nvPicPr>
          <p:cNvPr id="4" name="Picture 3" descr="26_08_2014_HelaS_L_SmchD1_Trf2_KD_SmchD1_3min_overlay_cut.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3200" y="838203"/>
            <a:ext cx="4220972" cy="1351280"/>
          </a:xfrm>
          <a:prstGeom prst="rect">
            <a:avLst/>
          </a:prstGeom>
        </p:spPr>
      </p:pic>
    </p:spTree>
    <p:extLst>
      <p:ext uri="{BB962C8B-B14F-4D97-AF65-F5344CB8AC3E}">
        <p14:creationId xmlns:p14="http://schemas.microsoft.com/office/powerpoint/2010/main" val="35401923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7879"/>
            <a:ext cx="7558855"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Does DNA damage affect presence of SmchD1 at telomeres?</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2" name="Picture 1" descr="31_03_2014_ChIP_Trf2_KD__HelaS_HelaL_Trf2_gammH2AX_SmchD1_teloC_3d_image2_cut.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60875" y="648970"/>
            <a:ext cx="6422390" cy="3145155"/>
          </a:xfrm>
          <a:prstGeom prst="rect">
            <a:avLst/>
          </a:prstGeom>
        </p:spPr>
      </p:pic>
      <p:pic>
        <p:nvPicPr>
          <p:cNvPr id="6" name="Picture 5" descr="07_04_2014_Trf2KD_HelaS_L_Trf2_7min_cut.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100" y="918986"/>
            <a:ext cx="3918585" cy="2305050"/>
          </a:xfrm>
          <a:prstGeom prst="rect">
            <a:avLst/>
          </a:prstGeom>
        </p:spPr>
      </p:pic>
      <p:pic>
        <p:nvPicPr>
          <p:cNvPr id="3" name="Picture 2" descr="TRF2_KD_ChIP.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5625" y="3654426"/>
            <a:ext cx="5695950" cy="2930525"/>
          </a:xfrm>
          <a:prstGeom prst="rect">
            <a:avLst/>
          </a:prstGeom>
        </p:spPr>
      </p:pic>
      <p:sp>
        <p:nvSpPr>
          <p:cNvPr id="4" name="Rectangle 3"/>
          <p:cNvSpPr/>
          <p:nvPr/>
        </p:nvSpPr>
        <p:spPr>
          <a:xfrm>
            <a:off x="2997200" y="5394325"/>
            <a:ext cx="333375" cy="7937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35475" y="5149850"/>
            <a:ext cx="333375" cy="103822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2235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879"/>
            <a:ext cx="6186309"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	Facts											</a:t>
            </a:r>
          </a:p>
        </p:txBody>
      </p:sp>
      <p:cxnSp>
        <p:nvCxnSpPr>
          <p:cNvPr id="5" name="Straight Connector 4"/>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873250" y="5062498"/>
            <a:ext cx="4521002" cy="369332"/>
          </a:xfrm>
          <a:prstGeom prst="rect">
            <a:avLst/>
          </a:prstGeom>
          <a:noFill/>
        </p:spPr>
        <p:txBody>
          <a:bodyPr wrap="none" rtlCol="0">
            <a:spAutoFit/>
          </a:bodyPr>
          <a:lstStyle/>
          <a:p>
            <a:r>
              <a:rPr lang="en-US" dirty="0" smtClean="0">
                <a:latin typeface="Helvetica"/>
                <a:cs typeface="Helvetica"/>
              </a:rPr>
              <a:t>Determine the function of SmchD1 in DDR</a:t>
            </a:r>
            <a:endParaRPr lang="en-US" dirty="0">
              <a:latin typeface="Helvetica"/>
              <a:cs typeface="Helvetica"/>
            </a:endParaRPr>
          </a:p>
        </p:txBody>
      </p:sp>
      <p:sp>
        <p:nvSpPr>
          <p:cNvPr id="7" name="TextBox 6"/>
          <p:cNvSpPr txBox="1"/>
          <p:nvPr/>
        </p:nvSpPr>
        <p:spPr>
          <a:xfrm>
            <a:off x="0" y="4069654"/>
            <a:ext cx="1615146"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	Outlook</a:t>
            </a:r>
          </a:p>
        </p:txBody>
      </p:sp>
      <p:cxnSp>
        <p:nvCxnSpPr>
          <p:cNvPr id="8" name="Straight Connector 7"/>
          <p:cNvCxnSpPr/>
          <p:nvPr/>
        </p:nvCxnSpPr>
        <p:spPr>
          <a:xfrm>
            <a:off x="0" y="4485639"/>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079500" y="1008023"/>
            <a:ext cx="7314823" cy="2031325"/>
          </a:xfrm>
          <a:prstGeom prst="rect">
            <a:avLst/>
          </a:prstGeom>
          <a:noFill/>
        </p:spPr>
        <p:txBody>
          <a:bodyPr wrap="none" rtlCol="0">
            <a:spAutoFit/>
          </a:bodyPr>
          <a:lstStyle/>
          <a:p>
            <a:pPr marL="285750" indent="-285750">
              <a:buFont typeface="Arial"/>
              <a:buChar char="•"/>
            </a:pPr>
            <a:r>
              <a:rPr lang="en-US" dirty="0" smtClean="0">
                <a:latin typeface="Helvetica"/>
                <a:cs typeface="Helvetica"/>
              </a:rPr>
              <a:t>The size of a telomere can be determined by the R</a:t>
            </a:r>
            <a:r>
              <a:rPr lang="en-US" baseline="-25000" dirty="0" smtClean="0">
                <a:latin typeface="Helvetica"/>
                <a:cs typeface="Helvetica"/>
              </a:rPr>
              <a:t>G</a:t>
            </a:r>
          </a:p>
          <a:p>
            <a:endParaRPr lang="en-US" dirty="0">
              <a:latin typeface="Helvetica"/>
              <a:cs typeface="Helvetica"/>
            </a:endParaRPr>
          </a:p>
          <a:p>
            <a:pPr marL="285750" indent="-285750">
              <a:buFont typeface="Arial"/>
              <a:buChar char="•"/>
            </a:pPr>
            <a:r>
              <a:rPr lang="en-US" dirty="0" smtClean="0">
                <a:latin typeface="Helvetica"/>
                <a:cs typeface="Helvetica"/>
              </a:rPr>
              <a:t>The volume of a telomere can be determined by the convex hull</a:t>
            </a:r>
          </a:p>
          <a:p>
            <a:pPr marL="285750" indent="-285750">
              <a:buFont typeface="Arial"/>
              <a:buChar char="•"/>
            </a:pPr>
            <a:endParaRPr lang="en-US" dirty="0">
              <a:latin typeface="Helvetica"/>
              <a:cs typeface="Helvetica"/>
            </a:endParaRPr>
          </a:p>
          <a:p>
            <a:pPr marL="285750" indent="-285750">
              <a:buFont typeface="Arial"/>
              <a:buChar char="•"/>
            </a:pPr>
            <a:r>
              <a:rPr lang="en-US" dirty="0" err="1" smtClean="0">
                <a:latin typeface="Helvetica"/>
                <a:cs typeface="Helvetica"/>
              </a:rPr>
              <a:t>Hela</a:t>
            </a:r>
            <a:r>
              <a:rPr lang="en-US" dirty="0" smtClean="0">
                <a:latin typeface="Helvetica"/>
                <a:cs typeface="Helvetica"/>
              </a:rPr>
              <a:t> Short have a R</a:t>
            </a:r>
            <a:r>
              <a:rPr lang="en-US" baseline="-25000" dirty="0" smtClean="0">
                <a:latin typeface="Helvetica"/>
                <a:cs typeface="Helvetica"/>
              </a:rPr>
              <a:t>G</a:t>
            </a:r>
            <a:r>
              <a:rPr lang="en-US" dirty="0" smtClean="0">
                <a:latin typeface="Helvetica"/>
                <a:cs typeface="Helvetica"/>
              </a:rPr>
              <a:t> of 83 nm, </a:t>
            </a:r>
            <a:r>
              <a:rPr lang="en-US" dirty="0" err="1" smtClean="0">
                <a:latin typeface="Helvetica"/>
                <a:cs typeface="Helvetica"/>
              </a:rPr>
              <a:t>Hela</a:t>
            </a:r>
            <a:r>
              <a:rPr lang="en-US" dirty="0" smtClean="0">
                <a:latin typeface="Helvetica"/>
                <a:cs typeface="Helvetica"/>
              </a:rPr>
              <a:t> Long of 106 nm</a:t>
            </a:r>
          </a:p>
          <a:p>
            <a:pPr marL="285750" indent="-285750">
              <a:buFont typeface="Arial"/>
              <a:buChar char="•"/>
            </a:pPr>
            <a:endParaRPr lang="en-US" dirty="0">
              <a:latin typeface="Helvetica"/>
              <a:cs typeface="Helvetica"/>
            </a:endParaRPr>
          </a:p>
          <a:p>
            <a:pPr marL="285750" indent="-285750">
              <a:buFont typeface="Arial"/>
              <a:buChar char="•"/>
            </a:pPr>
            <a:r>
              <a:rPr lang="en-US" dirty="0" smtClean="0">
                <a:latin typeface="Helvetica"/>
                <a:cs typeface="Helvetica"/>
              </a:rPr>
              <a:t>SmchD1 KD under this conditions does not affect the telomere size</a:t>
            </a:r>
            <a:endParaRPr lang="en-US" dirty="0">
              <a:latin typeface="Helvetica"/>
              <a:cs typeface="Helvetica"/>
            </a:endParaRPr>
          </a:p>
        </p:txBody>
      </p:sp>
    </p:spTree>
    <p:extLst>
      <p:ext uri="{BB962C8B-B14F-4D97-AF65-F5344CB8AC3E}">
        <p14:creationId xmlns:p14="http://schemas.microsoft.com/office/powerpoint/2010/main" val="30673239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879"/>
            <a:ext cx="3613120"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Telomeres in </a:t>
            </a:r>
            <a:r>
              <a:rPr lang="en-US" sz="2000" b="1" i="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Homo sapiens</a:t>
            </a:r>
            <a:endParaRPr lang="en-US" sz="2000" b="1" i="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sp>
        <p:nvSpPr>
          <p:cNvPr id="11" name="TextBox 10"/>
          <p:cNvSpPr txBox="1"/>
          <p:nvPr/>
        </p:nvSpPr>
        <p:spPr>
          <a:xfrm>
            <a:off x="539750" y="6637656"/>
            <a:ext cx="45719" cy="369332"/>
          </a:xfrm>
          <a:prstGeom prst="rect">
            <a:avLst/>
          </a:prstGeom>
          <a:noFill/>
        </p:spPr>
        <p:txBody>
          <a:bodyPr wrap="square" rtlCol="0">
            <a:spAutoFit/>
          </a:bodyPr>
          <a:lstStyle/>
          <a:p>
            <a:endParaRPr lang="en-US" dirty="0"/>
          </a:p>
        </p:txBody>
      </p:sp>
      <p:cxnSp>
        <p:nvCxnSpPr>
          <p:cNvPr id="6" name="Straight Connector 5"/>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5" name="Picture 2"/>
          <p:cNvPicPr>
            <a:picLocks noChangeAspect="1" noChangeArrowheads="1"/>
          </p:cNvPicPr>
          <p:nvPr/>
        </p:nvPicPr>
        <p:blipFill>
          <a:blip r:embed="rId3"/>
          <a:srcRect/>
          <a:stretch>
            <a:fillRect/>
          </a:stretch>
        </p:blipFill>
        <p:spPr bwMode="auto">
          <a:xfrm>
            <a:off x="217142" y="995589"/>
            <a:ext cx="2694654" cy="3329980"/>
          </a:xfrm>
          <a:prstGeom prst="rect">
            <a:avLst/>
          </a:prstGeom>
          <a:noFill/>
          <a:ln w="9525">
            <a:noFill/>
            <a:miter lim="800000"/>
            <a:headEnd/>
            <a:tailEnd/>
          </a:ln>
        </p:spPr>
      </p:pic>
      <p:grpSp>
        <p:nvGrpSpPr>
          <p:cNvPr id="16" name="Group 15"/>
          <p:cNvGrpSpPr/>
          <p:nvPr/>
        </p:nvGrpSpPr>
        <p:grpSpPr>
          <a:xfrm>
            <a:off x="1251439" y="4229803"/>
            <a:ext cx="7401006" cy="1999060"/>
            <a:chOff x="1129459" y="4141679"/>
            <a:chExt cx="7401006" cy="1999060"/>
          </a:xfrm>
        </p:grpSpPr>
        <p:cxnSp>
          <p:nvCxnSpPr>
            <p:cNvPr id="17" name="Straight Connector 16"/>
            <p:cNvCxnSpPr/>
            <p:nvPr/>
          </p:nvCxnSpPr>
          <p:spPr>
            <a:xfrm>
              <a:off x="2096340" y="4351745"/>
              <a:ext cx="2214033" cy="330382"/>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29459" y="4141679"/>
              <a:ext cx="1018052" cy="369332"/>
            </a:xfrm>
            <a:prstGeom prst="rect">
              <a:avLst/>
            </a:prstGeom>
            <a:noFill/>
          </p:spPr>
          <p:txBody>
            <a:bodyPr wrap="none" rtlCol="0">
              <a:spAutoFit/>
            </a:bodyPr>
            <a:lstStyle/>
            <a:p>
              <a:r>
                <a:rPr lang="en-US" b="1" dirty="0" smtClean="0"/>
                <a:t>Function</a:t>
              </a:r>
              <a:endParaRPr lang="en-US" b="1" dirty="0"/>
            </a:p>
          </p:txBody>
        </p:sp>
        <p:sp>
          <p:nvSpPr>
            <p:cNvPr id="19" name="TextBox 18"/>
            <p:cNvSpPr txBox="1"/>
            <p:nvPr/>
          </p:nvSpPr>
          <p:spPr>
            <a:xfrm>
              <a:off x="4362413" y="4511011"/>
              <a:ext cx="3499839" cy="369332"/>
            </a:xfrm>
            <a:prstGeom prst="rect">
              <a:avLst/>
            </a:prstGeom>
            <a:noFill/>
          </p:spPr>
          <p:txBody>
            <a:bodyPr wrap="none" rtlCol="0">
              <a:spAutoFit/>
            </a:bodyPr>
            <a:lstStyle/>
            <a:p>
              <a:r>
                <a:rPr lang="en-US" dirty="0" smtClean="0"/>
                <a:t>Protects against end-to-end fusions</a:t>
              </a:r>
              <a:endParaRPr lang="en-US" dirty="0"/>
            </a:p>
          </p:txBody>
        </p:sp>
        <p:cxnSp>
          <p:nvCxnSpPr>
            <p:cNvPr id="20" name="Straight Connector 19"/>
            <p:cNvCxnSpPr/>
            <p:nvPr/>
          </p:nvCxnSpPr>
          <p:spPr>
            <a:xfrm>
              <a:off x="2007440" y="4478745"/>
              <a:ext cx="1941922" cy="575855"/>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960546" y="4880343"/>
              <a:ext cx="4569919" cy="369332"/>
            </a:xfrm>
            <a:prstGeom prst="rect">
              <a:avLst/>
            </a:prstGeom>
            <a:noFill/>
          </p:spPr>
          <p:txBody>
            <a:bodyPr wrap="none" rtlCol="0">
              <a:spAutoFit/>
            </a:bodyPr>
            <a:lstStyle/>
            <a:p>
              <a:r>
                <a:rPr lang="en-US" dirty="0" smtClean="0"/>
                <a:t>Telomerase solves the end-replication problem</a:t>
              </a:r>
              <a:endParaRPr lang="en-US" dirty="0"/>
            </a:p>
          </p:txBody>
        </p:sp>
        <p:cxnSp>
          <p:nvCxnSpPr>
            <p:cNvPr id="22" name="Straight Connector 21"/>
            <p:cNvCxnSpPr/>
            <p:nvPr/>
          </p:nvCxnSpPr>
          <p:spPr>
            <a:xfrm>
              <a:off x="1742606" y="4491445"/>
              <a:ext cx="1364661" cy="944155"/>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078223" y="5313175"/>
              <a:ext cx="3630246" cy="369332"/>
            </a:xfrm>
            <a:prstGeom prst="rect">
              <a:avLst/>
            </a:prstGeom>
            <a:noFill/>
          </p:spPr>
          <p:txBody>
            <a:bodyPr wrap="none" rtlCol="0">
              <a:spAutoFit/>
            </a:bodyPr>
            <a:lstStyle/>
            <a:p>
              <a:r>
                <a:rPr lang="en-US" dirty="0" smtClean="0"/>
                <a:t>Involved in chromosomal positioning</a:t>
              </a:r>
              <a:endParaRPr lang="en-US" dirty="0"/>
            </a:p>
          </p:txBody>
        </p:sp>
        <p:cxnSp>
          <p:nvCxnSpPr>
            <p:cNvPr id="24" name="Straight Connector 23"/>
            <p:cNvCxnSpPr>
              <a:stCxn id="18" idx="2"/>
            </p:cNvCxnSpPr>
            <p:nvPr/>
          </p:nvCxnSpPr>
          <p:spPr>
            <a:xfrm rot="16200000" flipH="1">
              <a:off x="1095828" y="5053667"/>
              <a:ext cx="1323896" cy="238583"/>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806869" y="5771407"/>
              <a:ext cx="3825687" cy="369332"/>
            </a:xfrm>
            <a:prstGeom prst="rect">
              <a:avLst/>
            </a:prstGeom>
            <a:noFill/>
          </p:spPr>
          <p:txBody>
            <a:bodyPr wrap="none" rtlCol="0">
              <a:spAutoFit/>
            </a:bodyPr>
            <a:lstStyle/>
            <a:p>
              <a:r>
                <a:rPr lang="en-US" dirty="0" smtClean="0"/>
                <a:t>Involved in heterochromatin formation</a:t>
              </a:r>
              <a:endParaRPr lang="en-US" dirty="0"/>
            </a:p>
          </p:txBody>
        </p:sp>
      </p:grpSp>
      <p:cxnSp>
        <p:nvCxnSpPr>
          <p:cNvPr id="28" name="Straight Connector 27"/>
          <p:cNvCxnSpPr/>
          <p:nvPr/>
        </p:nvCxnSpPr>
        <p:spPr>
          <a:xfrm rot="5400000" flipH="1" flipV="1">
            <a:off x="1948730" y="2539944"/>
            <a:ext cx="1515657" cy="24662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0" name="Picture 9" descr="human_telomeres.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5553" y="627364"/>
            <a:ext cx="5939942" cy="2640787"/>
          </a:xfrm>
          <a:prstGeom prst="rect">
            <a:avLst/>
          </a:prstGeom>
        </p:spPr>
      </p:pic>
      <p:cxnSp>
        <p:nvCxnSpPr>
          <p:cNvPr id="27" name="Straight Connector 26"/>
          <p:cNvCxnSpPr/>
          <p:nvPr/>
        </p:nvCxnSpPr>
        <p:spPr>
          <a:xfrm flipV="1">
            <a:off x="2583248" y="2902208"/>
            <a:ext cx="6209914" cy="996783"/>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006244" y="1282860"/>
            <a:ext cx="2170472" cy="1002187"/>
            <a:chOff x="3006244" y="1282860"/>
            <a:chExt cx="2170472" cy="1002187"/>
          </a:xfrm>
        </p:grpSpPr>
        <p:pic>
          <p:nvPicPr>
            <p:cNvPr id="8" name="Picture 7" descr="question_bubble.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06244" y="1282860"/>
              <a:ext cx="513771" cy="358445"/>
            </a:xfrm>
            <a:prstGeom prst="rect">
              <a:avLst/>
            </a:prstGeom>
          </p:spPr>
        </p:pic>
        <p:pic>
          <p:nvPicPr>
            <p:cNvPr id="29" name="Picture 28" descr="question_bubble.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63371" y="1857593"/>
              <a:ext cx="513771" cy="358445"/>
            </a:xfrm>
            <a:prstGeom prst="rect">
              <a:avLst/>
            </a:prstGeom>
          </p:spPr>
        </p:pic>
        <p:pic>
          <p:nvPicPr>
            <p:cNvPr id="32" name="Picture 31" descr="question_bubble.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2945" y="1926602"/>
              <a:ext cx="513771" cy="358445"/>
            </a:xfrm>
            <a:prstGeom prst="rect">
              <a:avLst/>
            </a:prstGeom>
          </p:spPr>
        </p:pic>
      </p:grpSp>
    </p:spTree>
    <p:extLst>
      <p:ext uri="{BB962C8B-B14F-4D97-AF65-F5344CB8AC3E}">
        <p14:creationId xmlns:p14="http://schemas.microsoft.com/office/powerpoint/2010/main" val="107431257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p:cNvSpPr txBox="1"/>
          <p:nvPr/>
        </p:nvSpPr>
        <p:spPr>
          <a:xfrm>
            <a:off x="203200" y="3564063"/>
            <a:ext cx="3227604" cy="2554545"/>
          </a:xfrm>
          <a:prstGeom prst="rect">
            <a:avLst/>
          </a:prstGeom>
          <a:noFill/>
        </p:spPr>
        <p:txBody>
          <a:bodyPr wrap="none" rtlCol="0">
            <a:spAutoFit/>
          </a:bodyPr>
          <a:lstStyle/>
          <a:p>
            <a:r>
              <a:rPr lang="en-US" b="1" dirty="0" smtClean="0">
                <a:solidFill>
                  <a:srgbClr val="FFFFFF"/>
                </a:solidFill>
                <a:latin typeface="Helvetica"/>
                <a:cs typeface="Helvetica"/>
              </a:rPr>
              <a:t>Joachim </a:t>
            </a:r>
            <a:r>
              <a:rPr lang="en-US" b="1" dirty="0" err="1" smtClean="0">
                <a:solidFill>
                  <a:srgbClr val="FFFFFF"/>
                </a:solidFill>
                <a:latin typeface="Helvetica"/>
                <a:cs typeface="Helvetica"/>
              </a:rPr>
              <a:t>Lingner</a:t>
            </a:r>
            <a:endParaRPr lang="en-US" b="1" dirty="0" smtClean="0">
              <a:solidFill>
                <a:srgbClr val="FFFFFF"/>
              </a:solidFill>
              <a:latin typeface="Helvetica"/>
              <a:cs typeface="Helvetica"/>
            </a:endParaRPr>
          </a:p>
          <a:p>
            <a:endParaRPr lang="en-US" sz="1200" dirty="0" smtClean="0">
              <a:solidFill>
                <a:srgbClr val="FFFFFF"/>
              </a:solidFill>
              <a:latin typeface="Helvetica"/>
              <a:cs typeface="Helvetica"/>
            </a:endParaRPr>
          </a:p>
          <a:p>
            <a:r>
              <a:rPr lang="en-US" dirty="0" smtClean="0">
                <a:solidFill>
                  <a:srgbClr val="FFFFFF"/>
                </a:solidFill>
                <a:latin typeface="Helvetica"/>
                <a:cs typeface="Helvetica"/>
              </a:rPr>
              <a:t>Eric </a:t>
            </a:r>
            <a:r>
              <a:rPr lang="en-US" dirty="0" err="1" smtClean="0">
                <a:solidFill>
                  <a:srgbClr val="FFFFFF"/>
                </a:solidFill>
                <a:latin typeface="Helvetica"/>
                <a:cs typeface="Helvetica"/>
              </a:rPr>
              <a:t>Aeby</a:t>
            </a:r>
            <a:endParaRPr lang="en-US" dirty="0" smtClean="0">
              <a:solidFill>
                <a:srgbClr val="FFFFFF"/>
              </a:solidFill>
              <a:latin typeface="Helvetica"/>
              <a:cs typeface="Helvetica"/>
            </a:endParaRPr>
          </a:p>
          <a:p>
            <a:r>
              <a:rPr lang="en-US" dirty="0" smtClean="0">
                <a:solidFill>
                  <a:srgbClr val="FFFFFF"/>
                </a:solidFill>
                <a:latin typeface="Helvetica"/>
                <a:cs typeface="Helvetica"/>
              </a:rPr>
              <a:t>Thomas </a:t>
            </a:r>
            <a:r>
              <a:rPr lang="en-US" dirty="0" err="1" smtClean="0">
                <a:solidFill>
                  <a:srgbClr val="FFFFFF"/>
                </a:solidFill>
                <a:latin typeface="Helvetica"/>
                <a:cs typeface="Helvetica"/>
              </a:rPr>
              <a:t>Lunardi</a:t>
            </a:r>
            <a:endParaRPr lang="en-US" dirty="0" smtClean="0">
              <a:solidFill>
                <a:srgbClr val="FFFFFF"/>
              </a:solidFill>
              <a:latin typeface="Helvetica"/>
              <a:cs typeface="Helvetica"/>
            </a:endParaRPr>
          </a:p>
          <a:p>
            <a:r>
              <a:rPr lang="en-US" dirty="0" smtClean="0">
                <a:solidFill>
                  <a:srgbClr val="FFFFFF"/>
                </a:solidFill>
                <a:latin typeface="Helvetica"/>
                <a:cs typeface="Helvetica"/>
              </a:rPr>
              <a:t>Jana </a:t>
            </a:r>
            <a:r>
              <a:rPr lang="en-US" dirty="0" err="1" smtClean="0">
                <a:solidFill>
                  <a:srgbClr val="FFFFFF"/>
                </a:solidFill>
                <a:latin typeface="Helvetica"/>
                <a:cs typeface="Helvetica"/>
              </a:rPr>
              <a:t>Majersk</a:t>
            </a:r>
            <a:r>
              <a:rPr lang="en-US" dirty="0" err="1">
                <a:solidFill>
                  <a:srgbClr val="FFFFFF"/>
                </a:solidFill>
                <a:latin typeface="Helvetica"/>
                <a:cs typeface="Helvetica"/>
              </a:rPr>
              <a:t>à</a:t>
            </a:r>
            <a:endParaRPr lang="en-US" dirty="0" smtClean="0">
              <a:solidFill>
                <a:srgbClr val="FFFFFF"/>
              </a:solidFill>
              <a:latin typeface="Helvetica"/>
              <a:cs typeface="Helvetica"/>
            </a:endParaRPr>
          </a:p>
          <a:p>
            <a:r>
              <a:rPr lang="en-US" dirty="0" smtClean="0">
                <a:solidFill>
                  <a:srgbClr val="FFFFFF"/>
                </a:solidFill>
                <a:latin typeface="Helvetica"/>
                <a:cs typeface="Helvetica"/>
              </a:rPr>
              <a:t>Patricia </a:t>
            </a:r>
            <a:r>
              <a:rPr lang="en-US" dirty="0" err="1" smtClean="0">
                <a:solidFill>
                  <a:srgbClr val="FFFFFF"/>
                </a:solidFill>
                <a:latin typeface="Helvetica"/>
                <a:cs typeface="Helvetica"/>
              </a:rPr>
              <a:t>Renck</a:t>
            </a:r>
            <a:r>
              <a:rPr lang="en-US" dirty="0" smtClean="0">
                <a:solidFill>
                  <a:srgbClr val="FFFFFF"/>
                </a:solidFill>
                <a:latin typeface="Helvetica"/>
                <a:cs typeface="Helvetica"/>
              </a:rPr>
              <a:t> </a:t>
            </a:r>
            <a:r>
              <a:rPr lang="en-US" dirty="0" err="1" smtClean="0">
                <a:solidFill>
                  <a:srgbClr val="FFFFFF"/>
                </a:solidFill>
                <a:latin typeface="Helvetica"/>
                <a:cs typeface="Helvetica"/>
              </a:rPr>
              <a:t>Nunes</a:t>
            </a:r>
            <a:endParaRPr lang="en-US" dirty="0" smtClean="0">
              <a:solidFill>
                <a:srgbClr val="FFFFFF"/>
              </a:solidFill>
              <a:latin typeface="Helvetica"/>
              <a:cs typeface="Helvetica"/>
            </a:endParaRPr>
          </a:p>
          <a:p>
            <a:r>
              <a:rPr lang="en-US" dirty="0" smtClean="0">
                <a:solidFill>
                  <a:srgbClr val="FFFFFF"/>
                </a:solidFill>
                <a:latin typeface="Helvetica"/>
                <a:cs typeface="Helvetica"/>
              </a:rPr>
              <a:t>Sophie Redon</a:t>
            </a:r>
          </a:p>
          <a:p>
            <a:r>
              <a:rPr lang="en-US" dirty="0" smtClean="0">
                <a:solidFill>
                  <a:srgbClr val="FFFFFF"/>
                </a:solidFill>
                <a:latin typeface="Helvetica"/>
                <a:cs typeface="Helvetica"/>
              </a:rPr>
              <a:t>Anna-Sophia Reis</a:t>
            </a:r>
          </a:p>
          <a:p>
            <a:r>
              <a:rPr lang="en-US" sz="2200" b="1" u="sng" dirty="0" smtClean="0">
                <a:solidFill>
                  <a:srgbClr val="FFFFFF"/>
                </a:solidFill>
                <a:latin typeface="Helvetica"/>
                <a:cs typeface="Helvetica"/>
              </a:rPr>
              <a:t>Aleksandra </a:t>
            </a:r>
            <a:r>
              <a:rPr lang="en-US" sz="2200" b="1" u="sng" dirty="0" err="1" smtClean="0">
                <a:solidFill>
                  <a:srgbClr val="FFFFFF"/>
                </a:solidFill>
                <a:latin typeface="Helvetica"/>
                <a:cs typeface="Helvetica"/>
              </a:rPr>
              <a:t>Vancevska</a:t>
            </a:r>
            <a:endParaRPr lang="en-US" sz="2200" b="1" u="sng" dirty="0" smtClean="0">
              <a:solidFill>
                <a:srgbClr val="FFFFFF"/>
              </a:solidFill>
              <a:latin typeface="Helvetica"/>
              <a:cs typeface="Helvetica"/>
            </a:endParaRPr>
          </a:p>
        </p:txBody>
      </p:sp>
      <p:pic>
        <p:nvPicPr>
          <p:cNvPr id="10" name="Picture 9" descr="telomere.jpg"/>
          <p:cNvPicPr>
            <a:picLocks noChangeAspect="1"/>
          </p:cNvPicPr>
          <p:nvPr/>
        </p:nvPicPr>
        <p:blipFill>
          <a:blip r:embed="rId2"/>
          <a:stretch>
            <a:fillRect/>
          </a:stretch>
        </p:blipFill>
        <p:spPr>
          <a:xfrm>
            <a:off x="0" y="-330200"/>
            <a:ext cx="2870446" cy="2621674"/>
          </a:xfrm>
          <a:prstGeom prst="rect">
            <a:avLst/>
          </a:prstGeom>
        </p:spPr>
      </p:pic>
      <p:sp>
        <p:nvSpPr>
          <p:cNvPr id="11" name="Rectangle 10"/>
          <p:cNvSpPr/>
          <p:nvPr/>
        </p:nvSpPr>
        <p:spPr>
          <a:xfrm>
            <a:off x="0" y="2264495"/>
            <a:ext cx="2870446" cy="36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79284" y="571500"/>
            <a:ext cx="1561345"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800" b="1" dirty="0" smtClean="0">
                <a:solidFill>
                  <a:schemeClr val="bg1"/>
                </a:solidFill>
                <a:latin typeface="Helvetica"/>
                <a:cs typeface="Helvetica"/>
              </a:rPr>
              <a:t>Thanks!</a:t>
            </a:r>
            <a:endParaRPr lang="en-US" sz="2800" b="1" dirty="0">
              <a:solidFill>
                <a:schemeClr val="bg1"/>
              </a:solidFill>
              <a:latin typeface="Helvetica"/>
              <a:cs typeface="Helvetica"/>
            </a:endParaRPr>
          </a:p>
        </p:txBody>
      </p:sp>
      <p:pic>
        <p:nvPicPr>
          <p:cNvPr id="2" name="Picture 1" descr="Group picture.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4334" y="2747394"/>
            <a:ext cx="5181600" cy="3712464"/>
          </a:xfrm>
          <a:prstGeom prst="rect">
            <a:avLst/>
          </a:prstGeom>
        </p:spPr>
      </p:pic>
      <p:sp>
        <p:nvSpPr>
          <p:cNvPr id="19" name="TextBox 18"/>
          <p:cNvSpPr txBox="1"/>
          <p:nvPr/>
        </p:nvSpPr>
        <p:spPr>
          <a:xfrm>
            <a:off x="3395133" y="768293"/>
            <a:ext cx="2305589" cy="1569660"/>
          </a:xfrm>
          <a:prstGeom prst="rect">
            <a:avLst/>
          </a:prstGeom>
          <a:noFill/>
        </p:spPr>
        <p:txBody>
          <a:bodyPr wrap="none" rtlCol="0">
            <a:spAutoFit/>
          </a:bodyPr>
          <a:lstStyle/>
          <a:p>
            <a:r>
              <a:rPr lang="en-US" b="1" dirty="0" smtClean="0">
                <a:solidFill>
                  <a:srgbClr val="FFFFFF"/>
                </a:solidFill>
                <a:latin typeface="Helvetica"/>
                <a:cs typeface="Helvetica"/>
              </a:rPr>
              <a:t>LEB</a:t>
            </a:r>
          </a:p>
          <a:p>
            <a:endParaRPr lang="en-US" sz="1200" dirty="0" smtClean="0">
              <a:solidFill>
                <a:srgbClr val="FFFFFF"/>
              </a:solidFill>
              <a:latin typeface="Helvetica"/>
              <a:cs typeface="Helvetica"/>
            </a:endParaRPr>
          </a:p>
          <a:p>
            <a:r>
              <a:rPr lang="en-US" dirty="0" err="1" smtClean="0">
                <a:solidFill>
                  <a:srgbClr val="FFFFFF"/>
                </a:solidFill>
                <a:latin typeface="Helvetica"/>
                <a:cs typeface="Helvetica"/>
              </a:rPr>
              <a:t>Suliana</a:t>
            </a:r>
            <a:r>
              <a:rPr lang="en-US" dirty="0" smtClean="0">
                <a:solidFill>
                  <a:srgbClr val="FFFFFF"/>
                </a:solidFill>
                <a:latin typeface="Helvetica"/>
                <a:cs typeface="Helvetica"/>
              </a:rPr>
              <a:t> Manley</a:t>
            </a:r>
          </a:p>
          <a:p>
            <a:r>
              <a:rPr lang="en-US" sz="2400" b="1" u="sng" dirty="0" smtClean="0">
                <a:solidFill>
                  <a:srgbClr val="FFFFFF"/>
                </a:solidFill>
                <a:latin typeface="Helvetica"/>
                <a:cs typeface="Helvetica"/>
              </a:rPr>
              <a:t>Kyle Douglass</a:t>
            </a:r>
          </a:p>
          <a:p>
            <a:r>
              <a:rPr lang="en-US" sz="2400" b="1" u="sng" dirty="0" err="1" smtClean="0">
                <a:solidFill>
                  <a:srgbClr val="FFFFFF"/>
                </a:solidFill>
                <a:latin typeface="Helvetica"/>
                <a:cs typeface="Helvetica"/>
              </a:rPr>
              <a:t>Sacha</a:t>
            </a:r>
            <a:r>
              <a:rPr lang="en-US" sz="2400" b="1" u="sng" dirty="0" smtClean="0">
                <a:solidFill>
                  <a:srgbClr val="FFFFFF"/>
                </a:solidFill>
                <a:latin typeface="Helvetica"/>
                <a:cs typeface="Helvetica"/>
              </a:rPr>
              <a:t> </a:t>
            </a:r>
            <a:r>
              <a:rPr lang="en-US" sz="2400" b="1" u="sng" dirty="0" err="1" smtClean="0">
                <a:solidFill>
                  <a:srgbClr val="FFFFFF"/>
                </a:solidFill>
                <a:latin typeface="Helvetica"/>
                <a:cs typeface="Helvetica"/>
              </a:rPr>
              <a:t>Benke</a:t>
            </a:r>
            <a:endParaRPr lang="en-US" sz="2400" b="1" u="sng" dirty="0" smtClean="0">
              <a:solidFill>
                <a:srgbClr val="FFFFFF"/>
              </a:solidFill>
              <a:latin typeface="Helvetica"/>
              <a:cs typeface="Helvetica"/>
            </a:endParaRPr>
          </a:p>
        </p:txBody>
      </p:sp>
      <p:sp>
        <p:nvSpPr>
          <p:cNvPr id="20" name="TextBox 19"/>
          <p:cNvSpPr txBox="1"/>
          <p:nvPr/>
        </p:nvSpPr>
        <p:spPr>
          <a:xfrm>
            <a:off x="6121399" y="768293"/>
            <a:ext cx="1916585" cy="1661993"/>
          </a:xfrm>
          <a:prstGeom prst="rect">
            <a:avLst/>
          </a:prstGeom>
          <a:noFill/>
        </p:spPr>
        <p:txBody>
          <a:bodyPr wrap="none" rtlCol="0">
            <a:spAutoFit/>
          </a:bodyPr>
          <a:lstStyle/>
          <a:p>
            <a:r>
              <a:rPr lang="en-US" b="1" dirty="0" smtClean="0">
                <a:solidFill>
                  <a:srgbClr val="FFFFFF"/>
                </a:solidFill>
                <a:latin typeface="Helvetica"/>
                <a:cs typeface="Helvetica"/>
              </a:rPr>
              <a:t>BIOP</a:t>
            </a:r>
          </a:p>
          <a:p>
            <a:endParaRPr lang="en-US" sz="1200" dirty="0" smtClean="0">
              <a:solidFill>
                <a:srgbClr val="FFFFFF"/>
              </a:solidFill>
              <a:latin typeface="Helvetica"/>
              <a:cs typeface="Helvetica"/>
            </a:endParaRPr>
          </a:p>
          <a:p>
            <a:r>
              <a:rPr lang="en-US" dirty="0" smtClean="0">
                <a:solidFill>
                  <a:srgbClr val="FFFFFF"/>
                </a:solidFill>
                <a:latin typeface="Helvetica"/>
                <a:cs typeface="Helvetica"/>
              </a:rPr>
              <a:t>Arne Seitz</a:t>
            </a:r>
          </a:p>
          <a:p>
            <a:r>
              <a:rPr lang="en-US" dirty="0" smtClean="0">
                <a:solidFill>
                  <a:srgbClr val="FFFFFF"/>
                </a:solidFill>
                <a:latin typeface="Helvetica"/>
                <a:cs typeface="Helvetica"/>
              </a:rPr>
              <a:t>Mathias Fournier</a:t>
            </a:r>
          </a:p>
          <a:p>
            <a:r>
              <a:rPr lang="en-US" dirty="0" smtClean="0">
                <a:solidFill>
                  <a:srgbClr val="FFFFFF"/>
                </a:solidFill>
                <a:latin typeface="Helvetica"/>
                <a:cs typeface="Helvetica"/>
              </a:rPr>
              <a:t>Oliver </a:t>
            </a:r>
            <a:r>
              <a:rPr lang="en-US" dirty="0" err="1" smtClean="0">
                <a:solidFill>
                  <a:srgbClr val="FFFFFF"/>
                </a:solidFill>
                <a:latin typeface="Helvetica"/>
                <a:cs typeface="Helvetica"/>
              </a:rPr>
              <a:t>Burri</a:t>
            </a:r>
            <a:endParaRPr lang="en-US" dirty="0" smtClean="0">
              <a:solidFill>
                <a:srgbClr val="FFFFFF"/>
              </a:solidFill>
              <a:latin typeface="Helvetica"/>
              <a:cs typeface="Helvetica"/>
            </a:endParaRPr>
          </a:p>
          <a:p>
            <a:r>
              <a:rPr lang="en-US" dirty="0" smtClean="0">
                <a:solidFill>
                  <a:srgbClr val="FFFFFF"/>
                </a:solidFill>
                <a:latin typeface="Helvetica"/>
                <a:cs typeface="Helvetica"/>
              </a:rPr>
              <a:t>Thierry </a:t>
            </a:r>
            <a:r>
              <a:rPr lang="en-US" dirty="0" err="1" smtClean="0">
                <a:solidFill>
                  <a:srgbClr val="FFFFFF"/>
                </a:solidFill>
                <a:latin typeface="Helvetica"/>
                <a:cs typeface="Helvetica"/>
              </a:rPr>
              <a:t>Laroche</a:t>
            </a:r>
            <a:endParaRPr lang="en-US" dirty="0" smtClean="0">
              <a:solidFill>
                <a:srgbClr val="FFFFFF"/>
              </a:solidFill>
              <a:latin typeface="Helvetica"/>
              <a:cs typeface="Helvetica"/>
            </a:endParaRPr>
          </a:p>
        </p:txBody>
      </p:sp>
    </p:spTree>
    <p:extLst>
      <p:ext uri="{BB962C8B-B14F-4D97-AF65-F5344CB8AC3E}">
        <p14:creationId xmlns:p14="http://schemas.microsoft.com/office/powerpoint/2010/main" val="29902978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879"/>
            <a:ext cx="7766494"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Do chromatin </a:t>
            </a:r>
            <a:r>
              <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marks differ </a:t>
            </a:r>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between short and long telomeres?</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5" name="Straight Connector 4"/>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3" name="Picture 2" descr="04_04_2014_ChIP_SmchD1_KD_HelaS_L_stable_13d_H3K9me3_K27me3_SmchD1_teloC_ON_image_cut2.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35100" y="663575"/>
            <a:ext cx="5666232" cy="2258568"/>
          </a:xfrm>
          <a:prstGeom prst="rect">
            <a:avLst/>
          </a:prstGeom>
        </p:spPr>
      </p:pic>
      <p:pic>
        <p:nvPicPr>
          <p:cNvPr id="6" name="Picture 5" descr="04_04_2014_ChIP_HelaS_L_chromatin_marks.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7350" y="3351657"/>
            <a:ext cx="2880360" cy="2835910"/>
          </a:xfrm>
          <a:prstGeom prst="rect">
            <a:avLst/>
          </a:prstGeom>
        </p:spPr>
      </p:pic>
      <p:pic>
        <p:nvPicPr>
          <p:cNvPr id="8" name="Picture 7" descr="04_04_2014_ChIP_HelaS_L_chromatin_marks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0325" y="3367532"/>
            <a:ext cx="4951730" cy="3395980"/>
          </a:xfrm>
          <a:prstGeom prst="rect">
            <a:avLst/>
          </a:prstGeom>
        </p:spPr>
      </p:pic>
    </p:spTree>
    <p:extLst>
      <p:ext uri="{BB962C8B-B14F-4D97-AF65-F5344CB8AC3E}">
        <p14:creationId xmlns:p14="http://schemas.microsoft.com/office/powerpoint/2010/main" val="3681819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50838"/>
            <a:ext cx="6629400" cy="563562"/>
          </a:xfrm>
        </p:spPr>
        <p:txBody>
          <a:bodyPr>
            <a:noAutofit/>
          </a:bodyPr>
          <a:lstStyle/>
          <a:p>
            <a:r>
              <a:rPr lang="en-US" sz="2800" dirty="0" smtClean="0"/>
              <a:t>The variance of the points within a cluster is a measure of its size.</a:t>
            </a:r>
            <a:endParaRPr lang="en-US" sz="28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a:p>
        </p:txBody>
      </p:sp>
      <p:pic>
        <p:nvPicPr>
          <p:cNvPr id="4" name="Picture 3"/>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1143000" y="2362200"/>
            <a:ext cx="2426208" cy="739140"/>
          </a:xfrm>
          <a:prstGeom prst="rect">
            <a:avLst/>
          </a:prstGeom>
          <a:solidFill>
            <a:schemeClr val="tx1">
              <a:lumMod val="75000"/>
              <a:lumOff val="25000"/>
            </a:schemeClr>
          </a:solidFill>
        </p:spPr>
      </p:pic>
      <p:sp>
        <p:nvSpPr>
          <p:cNvPr id="5" name="TextBox 4"/>
          <p:cNvSpPr txBox="1"/>
          <p:nvPr/>
        </p:nvSpPr>
        <p:spPr>
          <a:xfrm>
            <a:off x="304800" y="1676400"/>
            <a:ext cx="4337858" cy="646331"/>
          </a:xfrm>
          <a:prstGeom prst="rect">
            <a:avLst/>
          </a:prstGeom>
          <a:noFill/>
        </p:spPr>
        <p:txBody>
          <a:bodyPr wrap="square" rtlCol="0">
            <a:spAutoFit/>
          </a:bodyPr>
          <a:lstStyle/>
          <a:p>
            <a:r>
              <a:rPr lang="en-US" dirty="0" smtClean="0"/>
              <a:t>The second central moment of a distribution matches our physical intuition about size.</a:t>
            </a:r>
            <a:endParaRPr lang="en-US" dirty="0"/>
          </a:p>
        </p:txBody>
      </p:sp>
      <p:pic>
        <p:nvPicPr>
          <p:cNvPr id="6" name="Picture 2" descr="http://cnx.org/content/m16870/1.1/graphics1.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77840" y="1752600"/>
            <a:ext cx="2804160" cy="18344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867400" y="3657600"/>
            <a:ext cx="2253343" cy="253916"/>
          </a:xfrm>
          <a:prstGeom prst="rect">
            <a:avLst/>
          </a:prstGeom>
          <a:noFill/>
        </p:spPr>
        <p:txBody>
          <a:bodyPr wrap="square" rtlCol="0">
            <a:spAutoFit/>
          </a:bodyPr>
          <a:lstStyle/>
          <a:p>
            <a:pPr algn="ctr"/>
            <a:r>
              <a:rPr lang="fr-CH" sz="1050" dirty="0" smtClean="0">
                <a:solidFill>
                  <a:schemeClr val="bg1"/>
                </a:solidFill>
              </a:rPr>
              <a:t>http</a:t>
            </a:r>
            <a:r>
              <a:rPr lang="fr-CH" sz="1050" dirty="0">
                <a:solidFill>
                  <a:schemeClr val="bg1"/>
                </a:solidFill>
              </a:rPr>
              <a:t>://cnx.org/content/m16870/1.1/</a:t>
            </a:r>
          </a:p>
        </p:txBody>
      </p:sp>
      <p:cxnSp>
        <p:nvCxnSpPr>
          <p:cNvPr id="9" name="Straight Connector 8"/>
          <p:cNvCxnSpPr/>
          <p:nvPr/>
        </p:nvCxnSpPr>
        <p:spPr>
          <a:xfrm>
            <a:off x="304800" y="4038600"/>
            <a:ext cx="8610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0993" y="4191000"/>
            <a:ext cx="4953000" cy="1200329"/>
          </a:xfrm>
          <a:prstGeom prst="rect">
            <a:avLst/>
          </a:prstGeom>
          <a:noFill/>
        </p:spPr>
        <p:txBody>
          <a:bodyPr wrap="square" rtlCol="0">
            <a:spAutoFit/>
          </a:bodyPr>
          <a:lstStyle/>
          <a:p>
            <a:r>
              <a:rPr lang="en-US" dirty="0" smtClean="0">
                <a:solidFill>
                  <a:srgbClr val="000000"/>
                </a:solidFill>
              </a:rPr>
              <a:t>In polymer physics, the sum of the mean square distances of the monomer units from the average position in x, y, and z is known as the</a:t>
            </a:r>
          </a:p>
          <a:p>
            <a:r>
              <a:rPr lang="en-US" dirty="0" smtClean="0">
                <a:solidFill>
                  <a:srgbClr val="000000"/>
                </a:solidFill>
              </a:rPr>
              <a:t>radius of gyration.</a:t>
            </a:r>
            <a:endParaRPr lang="en-US" dirty="0">
              <a:solidFill>
                <a:srgbClr val="000000"/>
              </a:solidFill>
            </a:endParaRPr>
          </a:p>
        </p:txBody>
      </p:sp>
      <p:pic>
        <p:nvPicPr>
          <p:cNvPr id="11" name="Picture 10"/>
          <p:cNvPicPr>
            <a:picLocks noChangeAspect="1"/>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304800" y="5466590"/>
            <a:ext cx="3183636" cy="739140"/>
          </a:xfrm>
          <a:prstGeom prst="rect">
            <a:avLst/>
          </a:prstGeom>
          <a:solidFill>
            <a:srgbClr val="404040"/>
          </a:solidFill>
        </p:spPr>
      </p:pic>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77840" y="4226314"/>
            <a:ext cx="2781760" cy="2455926"/>
          </a:xfrm>
          <a:prstGeom prst="rect">
            <a:avLst/>
          </a:prstGeom>
        </p:spPr>
      </p:pic>
      <p:sp>
        <p:nvSpPr>
          <p:cNvPr id="10" name="Rectangle 9"/>
          <p:cNvSpPr/>
          <p:nvPr/>
        </p:nvSpPr>
        <p:spPr>
          <a:xfrm>
            <a:off x="2362200" y="6274713"/>
            <a:ext cx="3204556" cy="430887"/>
          </a:xfrm>
          <a:prstGeom prst="rect">
            <a:avLst/>
          </a:prstGeom>
        </p:spPr>
        <p:txBody>
          <a:bodyPr wrap="square">
            <a:spAutoFit/>
          </a:bodyPr>
          <a:lstStyle/>
          <a:p>
            <a:pPr algn="r"/>
            <a:r>
              <a:rPr lang="en-US" sz="1050" dirty="0">
                <a:solidFill>
                  <a:schemeClr val="bg1"/>
                </a:solidFill>
              </a:rPr>
              <a:t>http://www3.aiche.org/proceedings/content/Annual-2011/images/Paper_233003_abstract_6042_0.jpg</a:t>
            </a:r>
          </a:p>
        </p:txBody>
      </p:sp>
    </p:spTree>
    <p:extLst>
      <p:ext uri="{BB962C8B-B14F-4D97-AF65-F5344CB8AC3E}">
        <p14:creationId xmlns:p14="http://schemas.microsoft.com/office/powerpoint/2010/main" val="27927985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879"/>
            <a:ext cx="6083717"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Q-TIP identifies novel proteins at long telomeres </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sp>
        <p:nvSpPr>
          <p:cNvPr id="3" name="TextBox 2"/>
          <p:cNvSpPr txBox="1"/>
          <p:nvPr/>
        </p:nvSpPr>
        <p:spPr>
          <a:xfrm>
            <a:off x="5161992" y="6488668"/>
            <a:ext cx="4084810" cy="369332"/>
          </a:xfrm>
          <a:prstGeom prst="rect">
            <a:avLst/>
          </a:prstGeom>
          <a:noFill/>
        </p:spPr>
        <p:txBody>
          <a:bodyPr wrap="none" rtlCol="0">
            <a:spAutoFit/>
          </a:bodyPr>
          <a:lstStyle/>
          <a:p>
            <a:r>
              <a:rPr lang="en-US" dirty="0" err="1" smtClean="0">
                <a:solidFill>
                  <a:srgbClr val="003897"/>
                </a:solidFill>
                <a:latin typeface="Helvetica"/>
                <a:cs typeface="Helvetica"/>
              </a:rPr>
              <a:t>Grolimund</a:t>
            </a:r>
            <a:r>
              <a:rPr lang="en-US" dirty="0" smtClean="0">
                <a:solidFill>
                  <a:srgbClr val="003897"/>
                </a:solidFill>
                <a:latin typeface="Helvetica"/>
                <a:cs typeface="Helvetica"/>
              </a:rPr>
              <a:t> </a:t>
            </a:r>
            <a:r>
              <a:rPr lang="en-US" i="1" dirty="0" smtClean="0">
                <a:solidFill>
                  <a:srgbClr val="003897"/>
                </a:solidFill>
                <a:latin typeface="Helvetica"/>
                <a:cs typeface="Helvetica"/>
              </a:rPr>
              <a:t>et al</a:t>
            </a:r>
            <a:r>
              <a:rPr lang="en-US" dirty="0" smtClean="0">
                <a:solidFill>
                  <a:srgbClr val="003897"/>
                </a:solidFill>
                <a:latin typeface="Helvetica"/>
                <a:cs typeface="Helvetica"/>
              </a:rPr>
              <a:t>., Nat. </a:t>
            </a:r>
            <a:r>
              <a:rPr lang="en-US" dirty="0" err="1" smtClean="0">
                <a:solidFill>
                  <a:srgbClr val="003897"/>
                </a:solidFill>
                <a:latin typeface="Helvetica"/>
                <a:cs typeface="Helvetica"/>
              </a:rPr>
              <a:t>Commun</a:t>
            </a:r>
            <a:r>
              <a:rPr lang="en-US" dirty="0" smtClean="0">
                <a:solidFill>
                  <a:srgbClr val="003897"/>
                </a:solidFill>
                <a:latin typeface="Helvetica"/>
                <a:cs typeface="Helvetica"/>
              </a:rPr>
              <a:t>. 2013</a:t>
            </a:r>
            <a:endParaRPr lang="en-US" dirty="0">
              <a:solidFill>
                <a:srgbClr val="003897"/>
              </a:solidFill>
              <a:latin typeface="Helvetica"/>
              <a:cs typeface="Helvetica"/>
            </a:endParaRPr>
          </a:p>
        </p:txBody>
      </p:sp>
      <p:sp>
        <p:nvSpPr>
          <p:cNvPr id="11" name="TextBox 10"/>
          <p:cNvSpPr txBox="1"/>
          <p:nvPr/>
        </p:nvSpPr>
        <p:spPr>
          <a:xfrm>
            <a:off x="539750" y="6637656"/>
            <a:ext cx="45719" cy="369332"/>
          </a:xfrm>
          <a:prstGeom prst="rect">
            <a:avLst/>
          </a:prstGeom>
          <a:noFill/>
        </p:spPr>
        <p:txBody>
          <a:bodyPr wrap="square" rtlCol="0">
            <a:spAutoFit/>
          </a:bodyPr>
          <a:lstStyle/>
          <a:p>
            <a:endParaRPr lang="en-US" dirty="0"/>
          </a:p>
        </p:txBody>
      </p:sp>
      <p:pic>
        <p:nvPicPr>
          <p:cNvPr id="9" name="Picture 8" descr="Q-TIP_method.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7002" y="818470"/>
            <a:ext cx="4796155" cy="5618480"/>
          </a:xfrm>
          <a:prstGeom prst="rect">
            <a:avLst/>
          </a:prstGeom>
        </p:spPr>
      </p:pic>
      <p:cxnSp>
        <p:nvCxnSpPr>
          <p:cNvPr id="6" name="Straight Connector 5"/>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15" name="Picture 14" descr="Screen shot 2014-01-31 at 9.02.39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83717" y="2404348"/>
            <a:ext cx="1280160" cy="4084320"/>
          </a:xfrm>
          <a:prstGeom prst="rect">
            <a:avLst/>
          </a:prstGeom>
        </p:spPr>
      </p:pic>
      <p:sp>
        <p:nvSpPr>
          <p:cNvPr id="4" name="Rectangle 3"/>
          <p:cNvSpPr/>
          <p:nvPr/>
        </p:nvSpPr>
        <p:spPr>
          <a:xfrm>
            <a:off x="5969000" y="2404348"/>
            <a:ext cx="479778" cy="4460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mchD1_LRif1_cartoon_2.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1875" y="594598"/>
            <a:ext cx="5505450" cy="1809750"/>
          </a:xfrm>
          <a:prstGeom prst="rect">
            <a:avLst/>
          </a:prstGeom>
        </p:spPr>
      </p:pic>
    </p:spTree>
    <p:extLst>
      <p:ext uri="{BB962C8B-B14F-4D97-AF65-F5344CB8AC3E}">
        <p14:creationId xmlns:p14="http://schemas.microsoft.com/office/powerpoint/2010/main" val="4976676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879"/>
            <a:ext cx="7712368"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Validation of increased presence of SmchD1 at long telomeres </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sp>
        <p:nvSpPr>
          <p:cNvPr id="3" name="TextBox 2"/>
          <p:cNvSpPr txBox="1"/>
          <p:nvPr/>
        </p:nvSpPr>
        <p:spPr>
          <a:xfrm>
            <a:off x="5161992" y="6488668"/>
            <a:ext cx="4084810" cy="369332"/>
          </a:xfrm>
          <a:prstGeom prst="rect">
            <a:avLst/>
          </a:prstGeom>
          <a:noFill/>
        </p:spPr>
        <p:txBody>
          <a:bodyPr wrap="none" rtlCol="0">
            <a:spAutoFit/>
          </a:bodyPr>
          <a:lstStyle/>
          <a:p>
            <a:r>
              <a:rPr lang="en-US" dirty="0" err="1" smtClean="0">
                <a:solidFill>
                  <a:srgbClr val="003897"/>
                </a:solidFill>
                <a:latin typeface="Helvetica"/>
                <a:cs typeface="Helvetica"/>
              </a:rPr>
              <a:t>Grolimund</a:t>
            </a:r>
            <a:r>
              <a:rPr lang="en-US" dirty="0" smtClean="0">
                <a:solidFill>
                  <a:srgbClr val="003897"/>
                </a:solidFill>
                <a:latin typeface="Helvetica"/>
                <a:cs typeface="Helvetica"/>
              </a:rPr>
              <a:t> </a:t>
            </a:r>
            <a:r>
              <a:rPr lang="en-US" i="1" dirty="0" smtClean="0">
                <a:solidFill>
                  <a:srgbClr val="003897"/>
                </a:solidFill>
                <a:latin typeface="Helvetica"/>
                <a:cs typeface="Helvetica"/>
              </a:rPr>
              <a:t>et al</a:t>
            </a:r>
            <a:r>
              <a:rPr lang="en-US" dirty="0" smtClean="0">
                <a:solidFill>
                  <a:srgbClr val="003897"/>
                </a:solidFill>
                <a:latin typeface="Helvetica"/>
                <a:cs typeface="Helvetica"/>
              </a:rPr>
              <a:t>., Nat. </a:t>
            </a:r>
            <a:r>
              <a:rPr lang="en-US" dirty="0" err="1" smtClean="0">
                <a:solidFill>
                  <a:srgbClr val="003897"/>
                </a:solidFill>
                <a:latin typeface="Helvetica"/>
                <a:cs typeface="Helvetica"/>
              </a:rPr>
              <a:t>Commun</a:t>
            </a:r>
            <a:r>
              <a:rPr lang="en-US" dirty="0" smtClean="0">
                <a:solidFill>
                  <a:srgbClr val="003897"/>
                </a:solidFill>
                <a:latin typeface="Helvetica"/>
                <a:cs typeface="Helvetica"/>
              </a:rPr>
              <a:t>. 2013</a:t>
            </a:r>
            <a:endParaRPr lang="en-US" dirty="0">
              <a:solidFill>
                <a:srgbClr val="003897"/>
              </a:solidFill>
              <a:latin typeface="Helvetica"/>
              <a:cs typeface="Helvetica"/>
            </a:endParaRPr>
          </a:p>
        </p:txBody>
      </p:sp>
      <p:sp>
        <p:nvSpPr>
          <p:cNvPr id="11" name="TextBox 10"/>
          <p:cNvSpPr txBox="1"/>
          <p:nvPr/>
        </p:nvSpPr>
        <p:spPr>
          <a:xfrm>
            <a:off x="539750" y="6637656"/>
            <a:ext cx="45719" cy="369332"/>
          </a:xfrm>
          <a:prstGeom prst="rect">
            <a:avLst/>
          </a:prstGeom>
          <a:noFill/>
        </p:spPr>
        <p:txBody>
          <a:bodyPr wrap="square" rtlCol="0">
            <a:spAutoFit/>
          </a:bodyPr>
          <a:lstStyle/>
          <a:p>
            <a:endParaRPr lang="en-US" dirty="0"/>
          </a:p>
        </p:txBody>
      </p:sp>
      <p:cxnSp>
        <p:nvCxnSpPr>
          <p:cNvPr id="6" name="Straight Connector 5"/>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4" name="Rectangle 3"/>
          <p:cNvSpPr/>
          <p:nvPr/>
        </p:nvSpPr>
        <p:spPr>
          <a:xfrm>
            <a:off x="5969000" y="2404348"/>
            <a:ext cx="479778" cy="4460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Quantification SmchD1 ChIP LG.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3463" y="3348569"/>
            <a:ext cx="5035296" cy="2670048"/>
          </a:xfrm>
          <a:prstGeom prst="rect">
            <a:avLst/>
          </a:prstGeom>
        </p:spPr>
      </p:pic>
      <p:pic>
        <p:nvPicPr>
          <p:cNvPr id="7" name="Picture 6" descr="ChiP_SmchD1_LG.t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8025" y="3440402"/>
            <a:ext cx="3776472" cy="2585923"/>
          </a:xfrm>
          <a:prstGeom prst="rect">
            <a:avLst/>
          </a:prstGeom>
        </p:spPr>
      </p:pic>
      <p:pic>
        <p:nvPicPr>
          <p:cNvPr id="8" name="Picture 7" descr="KD_SmchD1_LG.ti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15801" y="1019839"/>
            <a:ext cx="2157984" cy="1548384"/>
          </a:xfrm>
          <a:prstGeom prst="rect">
            <a:avLst/>
          </a:prstGeom>
        </p:spPr>
      </p:pic>
      <p:sp>
        <p:nvSpPr>
          <p:cNvPr id="13" name="Rectangle 12"/>
          <p:cNvSpPr/>
          <p:nvPr/>
        </p:nvSpPr>
        <p:spPr>
          <a:xfrm>
            <a:off x="6178903" y="924654"/>
            <a:ext cx="539750" cy="4864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469" y="3440402"/>
            <a:ext cx="396664" cy="23677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077960" y="3348569"/>
            <a:ext cx="198332" cy="23677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mchD1_LRif1_cartoon_2.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775" y="765904"/>
            <a:ext cx="5505450" cy="1809750"/>
          </a:xfrm>
          <a:prstGeom prst="rect">
            <a:avLst/>
          </a:prstGeom>
        </p:spPr>
      </p:pic>
    </p:spTree>
    <p:extLst>
      <p:ext uri="{BB962C8B-B14F-4D97-AF65-F5344CB8AC3E}">
        <p14:creationId xmlns:p14="http://schemas.microsoft.com/office/powerpoint/2010/main" val="5962433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879"/>
            <a:ext cx="7565994"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What is the function of SmchD1 and LRif1 in </a:t>
            </a:r>
            <a:r>
              <a:rPr lang="en-US" sz="2000" b="1" i="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Homo sapiens</a:t>
            </a:r>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5" name="Straight Connector 4"/>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1643762" y="1129950"/>
            <a:ext cx="1070160" cy="369332"/>
          </a:xfrm>
          <a:prstGeom prst="rect">
            <a:avLst/>
          </a:prstGeom>
          <a:solidFill>
            <a:schemeClr val="accent2">
              <a:lumMod val="60000"/>
              <a:lumOff val="40000"/>
            </a:schemeClr>
          </a:solidFill>
          <a:ln>
            <a:solidFill>
              <a:schemeClr val="accent2">
                <a:lumMod val="75000"/>
              </a:schemeClr>
            </a:solidFill>
          </a:ln>
        </p:spPr>
        <p:txBody>
          <a:bodyPr wrap="square" rtlCol="0">
            <a:spAutoFit/>
          </a:bodyPr>
          <a:lstStyle/>
          <a:p>
            <a:r>
              <a:rPr lang="en-US" dirty="0" smtClean="0">
                <a:solidFill>
                  <a:srgbClr val="000000"/>
                </a:solidFill>
                <a:latin typeface="Helvetica"/>
                <a:cs typeface="Helvetica"/>
              </a:rPr>
              <a:t>SmchD1</a:t>
            </a:r>
            <a:endParaRPr lang="en-US" dirty="0">
              <a:solidFill>
                <a:srgbClr val="000000"/>
              </a:solidFill>
              <a:latin typeface="Helvetica"/>
              <a:cs typeface="Helvetica"/>
            </a:endParaRPr>
          </a:p>
        </p:txBody>
      </p:sp>
      <p:pic>
        <p:nvPicPr>
          <p:cNvPr id="18" name="Picture 17" descr="SmchD1_structure.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192" y="1499282"/>
            <a:ext cx="3776472" cy="1051560"/>
          </a:xfrm>
          <a:prstGeom prst="rect">
            <a:avLst/>
          </a:prstGeom>
        </p:spPr>
      </p:pic>
      <p:sp>
        <p:nvSpPr>
          <p:cNvPr id="14" name="Rectangle 13"/>
          <p:cNvSpPr/>
          <p:nvPr/>
        </p:nvSpPr>
        <p:spPr>
          <a:xfrm>
            <a:off x="509193" y="1129950"/>
            <a:ext cx="3776472" cy="1420892"/>
          </a:xfrm>
          <a:prstGeom prst="rect">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pic>
        <p:nvPicPr>
          <p:cNvPr id="38" name="Picture 37" descr="LRif1_Structure.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54764" y="1101727"/>
            <a:ext cx="3776472" cy="1335024"/>
          </a:xfrm>
          <a:prstGeom prst="rect">
            <a:avLst/>
          </a:prstGeom>
        </p:spPr>
      </p:pic>
      <p:sp>
        <p:nvSpPr>
          <p:cNvPr id="39" name="TextBox 38"/>
          <p:cNvSpPr txBox="1"/>
          <p:nvPr/>
        </p:nvSpPr>
        <p:spPr>
          <a:xfrm>
            <a:off x="6057717" y="1133481"/>
            <a:ext cx="717379" cy="369332"/>
          </a:xfrm>
          <a:prstGeom prst="rect">
            <a:avLst/>
          </a:prstGeom>
          <a:solidFill>
            <a:schemeClr val="accent3">
              <a:lumMod val="60000"/>
              <a:lumOff val="40000"/>
            </a:schemeClr>
          </a:solidFill>
          <a:ln>
            <a:solidFill>
              <a:srgbClr val="008000"/>
            </a:solidFill>
          </a:ln>
        </p:spPr>
        <p:txBody>
          <a:bodyPr wrap="square" rtlCol="0">
            <a:spAutoFit/>
          </a:bodyPr>
          <a:lstStyle/>
          <a:p>
            <a:r>
              <a:rPr lang="en-US" dirty="0" smtClean="0">
                <a:solidFill>
                  <a:srgbClr val="000000"/>
                </a:solidFill>
                <a:latin typeface="Helvetica"/>
                <a:cs typeface="Helvetica"/>
              </a:rPr>
              <a:t>LRif1</a:t>
            </a:r>
            <a:endParaRPr lang="en-US" dirty="0">
              <a:solidFill>
                <a:srgbClr val="000000"/>
              </a:solidFill>
              <a:latin typeface="Helvetica"/>
              <a:cs typeface="Helvetica"/>
            </a:endParaRPr>
          </a:p>
        </p:txBody>
      </p:sp>
      <p:sp>
        <p:nvSpPr>
          <p:cNvPr id="41" name="Rectangle 40"/>
          <p:cNvSpPr/>
          <p:nvPr/>
        </p:nvSpPr>
        <p:spPr>
          <a:xfrm>
            <a:off x="8538987" y="2266596"/>
            <a:ext cx="239888" cy="2407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782038" y="1133481"/>
            <a:ext cx="3996837" cy="1420892"/>
          </a:xfrm>
          <a:prstGeom prst="rect">
            <a:avLst/>
          </a:prstGeom>
          <a:noFill/>
          <a:ln w="1905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sp>
        <p:nvSpPr>
          <p:cNvPr id="45" name="Rectangle 44"/>
          <p:cNvSpPr/>
          <p:nvPr/>
        </p:nvSpPr>
        <p:spPr>
          <a:xfrm>
            <a:off x="331591" y="3351929"/>
            <a:ext cx="4108817" cy="2246769"/>
          </a:xfrm>
          <a:prstGeom prst="rect">
            <a:avLst/>
          </a:prstGeom>
        </p:spPr>
        <p:txBody>
          <a:bodyPr wrap="none">
            <a:spAutoFit/>
          </a:bodyPr>
          <a:lstStyle/>
          <a:p>
            <a:pPr marL="285750" indent="-285750">
              <a:buFontTx/>
              <a:buChar char="-"/>
            </a:pPr>
            <a:r>
              <a:rPr lang="en-US" dirty="0" smtClean="0">
                <a:solidFill>
                  <a:srgbClr val="000000"/>
                </a:solidFill>
                <a:latin typeface="Helvetica"/>
                <a:cs typeface="Helvetica"/>
              </a:rPr>
              <a:t>DNA methylation/DNA structure</a:t>
            </a:r>
            <a:endParaRPr lang="en-US" dirty="0">
              <a:solidFill>
                <a:srgbClr val="000000"/>
              </a:solidFill>
              <a:latin typeface="Helvetica"/>
              <a:cs typeface="Helvetica"/>
            </a:endParaRPr>
          </a:p>
          <a:p>
            <a:pPr marL="285750" indent="-285750">
              <a:buFontTx/>
              <a:buChar char="-"/>
            </a:pPr>
            <a:r>
              <a:rPr lang="en-US" dirty="0">
                <a:solidFill>
                  <a:srgbClr val="000000"/>
                </a:solidFill>
                <a:latin typeface="Helvetica"/>
                <a:cs typeface="Helvetica"/>
              </a:rPr>
              <a:t>X chromosome inactivation</a:t>
            </a:r>
            <a:endParaRPr lang="en-US" dirty="0" smtClean="0">
              <a:solidFill>
                <a:srgbClr val="000000"/>
              </a:solidFill>
              <a:latin typeface="Helvetica"/>
              <a:cs typeface="Helvetica"/>
            </a:endParaRPr>
          </a:p>
          <a:p>
            <a:pPr marL="285750" indent="-285750">
              <a:buFontTx/>
              <a:buChar char="-"/>
            </a:pPr>
            <a:r>
              <a:rPr lang="en-US" dirty="0" err="1" smtClean="0">
                <a:solidFill>
                  <a:srgbClr val="000000"/>
                </a:solidFill>
                <a:latin typeface="Helvetica"/>
                <a:cs typeface="Helvetica"/>
              </a:rPr>
              <a:t>Hypermethylation</a:t>
            </a:r>
            <a:r>
              <a:rPr lang="en-US" dirty="0" smtClean="0">
                <a:solidFill>
                  <a:srgbClr val="000000"/>
                </a:solidFill>
                <a:latin typeface="Helvetica"/>
                <a:cs typeface="Helvetica"/>
              </a:rPr>
              <a:t>/silencing of D4Z4</a:t>
            </a:r>
          </a:p>
          <a:p>
            <a:pPr marL="285750" indent="-285750">
              <a:buFontTx/>
              <a:buChar char="-"/>
            </a:pPr>
            <a:r>
              <a:rPr lang="en-US" dirty="0" smtClean="0">
                <a:solidFill>
                  <a:srgbClr val="000000"/>
                </a:solidFill>
                <a:latin typeface="Helvetica"/>
                <a:cs typeface="Helvetica"/>
              </a:rPr>
              <a:t>DNA damage repair</a:t>
            </a:r>
          </a:p>
          <a:p>
            <a:pPr marL="285750" indent="-285750">
              <a:buFontTx/>
              <a:buChar char="-"/>
            </a:pPr>
            <a:r>
              <a:rPr lang="en-US" dirty="0" smtClean="0">
                <a:solidFill>
                  <a:srgbClr val="000000"/>
                </a:solidFill>
                <a:latin typeface="Helvetica"/>
                <a:cs typeface="Helvetica"/>
              </a:rPr>
              <a:t>Diseases:</a:t>
            </a:r>
          </a:p>
          <a:p>
            <a:r>
              <a:rPr lang="en-US" dirty="0">
                <a:solidFill>
                  <a:srgbClr val="000000"/>
                </a:solidFill>
                <a:latin typeface="Helvetica"/>
                <a:cs typeface="Helvetica"/>
              </a:rPr>
              <a:t>	</a:t>
            </a:r>
            <a:r>
              <a:rPr lang="en-US" dirty="0" smtClean="0">
                <a:solidFill>
                  <a:srgbClr val="000000"/>
                </a:solidFill>
                <a:latin typeface="Helvetica"/>
                <a:cs typeface="Helvetica"/>
              </a:rPr>
              <a:t>FSHD1/FSHD2</a:t>
            </a:r>
          </a:p>
          <a:p>
            <a:r>
              <a:rPr lang="en-US" sz="1600" dirty="0" smtClean="0">
                <a:solidFill>
                  <a:srgbClr val="000000"/>
                </a:solidFill>
                <a:latin typeface="Helvetica"/>
                <a:cs typeface="Helvetica"/>
              </a:rPr>
              <a:t>(</a:t>
            </a:r>
            <a:r>
              <a:rPr lang="en-US" sz="1600" dirty="0" err="1" smtClean="0">
                <a:solidFill>
                  <a:srgbClr val="000000"/>
                </a:solidFill>
                <a:latin typeface="Helvetica"/>
                <a:cs typeface="Helvetica"/>
              </a:rPr>
              <a:t>facioscapulohumeral</a:t>
            </a:r>
            <a:r>
              <a:rPr lang="en-US" sz="1600" dirty="0" smtClean="0">
                <a:solidFill>
                  <a:srgbClr val="000000"/>
                </a:solidFill>
                <a:latin typeface="Helvetica"/>
                <a:cs typeface="Helvetica"/>
              </a:rPr>
              <a:t> muscular dystrophy:</a:t>
            </a:r>
          </a:p>
          <a:p>
            <a:r>
              <a:rPr lang="en-US" sz="1600" dirty="0" smtClean="0">
                <a:solidFill>
                  <a:srgbClr val="000000"/>
                </a:solidFill>
                <a:latin typeface="Helvetica"/>
                <a:cs typeface="Helvetica"/>
              </a:rPr>
              <a:t>Mutations in D4Z4 and in SmchD1)</a:t>
            </a:r>
          </a:p>
        </p:txBody>
      </p:sp>
      <p:sp>
        <p:nvSpPr>
          <p:cNvPr id="46" name="Rectangle 45"/>
          <p:cNvSpPr/>
          <p:nvPr/>
        </p:nvSpPr>
        <p:spPr>
          <a:xfrm>
            <a:off x="331590" y="3187350"/>
            <a:ext cx="4108817" cy="2524236"/>
          </a:xfrm>
          <a:prstGeom prst="rect">
            <a:avLst/>
          </a:prstGeom>
          <a:noFill/>
          <a:ln w="1905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cxnSp>
        <p:nvCxnSpPr>
          <p:cNvPr id="48" name="Straight Connector 47"/>
          <p:cNvCxnSpPr/>
          <p:nvPr/>
        </p:nvCxnSpPr>
        <p:spPr>
          <a:xfrm>
            <a:off x="2231319" y="2550842"/>
            <a:ext cx="0" cy="63650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4720688" y="3366748"/>
            <a:ext cx="4058187" cy="1200329"/>
          </a:xfrm>
          <a:prstGeom prst="rect">
            <a:avLst/>
          </a:prstGeom>
        </p:spPr>
        <p:txBody>
          <a:bodyPr wrap="square">
            <a:spAutoFit/>
          </a:bodyPr>
          <a:lstStyle/>
          <a:p>
            <a:pPr marL="285750" indent="-285750">
              <a:buFontTx/>
              <a:buChar char="-"/>
            </a:pPr>
            <a:r>
              <a:rPr lang="en-US" dirty="0" smtClean="0">
                <a:solidFill>
                  <a:srgbClr val="000000"/>
                </a:solidFill>
                <a:latin typeface="Helvetica"/>
                <a:cs typeface="Helvetica"/>
              </a:rPr>
              <a:t>Repression of transcriptional activity of RARA</a:t>
            </a:r>
          </a:p>
          <a:p>
            <a:pPr marL="285750" indent="-285750">
              <a:buFontTx/>
              <a:buChar char="-"/>
            </a:pPr>
            <a:r>
              <a:rPr lang="en-US" dirty="0" smtClean="0">
                <a:solidFill>
                  <a:srgbClr val="000000"/>
                </a:solidFill>
                <a:latin typeface="Helvetica"/>
                <a:cs typeface="Helvetica"/>
              </a:rPr>
              <a:t>Repression through recruitment of HDACs</a:t>
            </a:r>
            <a:endParaRPr lang="en-US" dirty="0">
              <a:solidFill>
                <a:srgbClr val="000000"/>
              </a:solidFill>
              <a:latin typeface="Helvetica"/>
              <a:cs typeface="Helvetica"/>
            </a:endParaRPr>
          </a:p>
        </p:txBody>
      </p:sp>
      <p:sp>
        <p:nvSpPr>
          <p:cNvPr id="50" name="Rectangle 49"/>
          <p:cNvSpPr/>
          <p:nvPr/>
        </p:nvSpPr>
        <p:spPr>
          <a:xfrm>
            <a:off x="4720687" y="3202169"/>
            <a:ext cx="4108817" cy="1519762"/>
          </a:xfrm>
          <a:prstGeom prst="rect">
            <a:avLst/>
          </a:prstGeom>
          <a:noFill/>
          <a:ln w="1905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cxnSp>
        <p:nvCxnSpPr>
          <p:cNvPr id="51" name="Straight Connector 50"/>
          <p:cNvCxnSpPr/>
          <p:nvPr/>
        </p:nvCxnSpPr>
        <p:spPr>
          <a:xfrm>
            <a:off x="6620416" y="2565661"/>
            <a:ext cx="0" cy="636508"/>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45407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879"/>
            <a:ext cx="7709136"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Role of SmchD1 and LRif1 in X inactivation in </a:t>
            </a:r>
            <a:r>
              <a:rPr lang="en-US" sz="2000" b="1" i="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Homo sapiens</a:t>
            </a:r>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5" name="Straight Connector 4"/>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a:xfrm>
            <a:off x="6098617" y="6488668"/>
            <a:ext cx="3020140" cy="369332"/>
          </a:xfrm>
          <a:prstGeom prst="rect">
            <a:avLst/>
          </a:prstGeom>
          <a:noFill/>
        </p:spPr>
        <p:txBody>
          <a:bodyPr wrap="none" rtlCol="0">
            <a:spAutoFit/>
          </a:bodyPr>
          <a:lstStyle/>
          <a:p>
            <a:r>
              <a:rPr lang="en-US" dirty="0" err="1" smtClean="0">
                <a:solidFill>
                  <a:srgbClr val="003897"/>
                </a:solidFill>
                <a:latin typeface="Helvetica"/>
                <a:cs typeface="Helvetica"/>
              </a:rPr>
              <a:t>Nozawa</a:t>
            </a:r>
            <a:r>
              <a:rPr lang="en-US" dirty="0" smtClean="0">
                <a:solidFill>
                  <a:srgbClr val="003897"/>
                </a:solidFill>
                <a:latin typeface="Helvetica"/>
                <a:cs typeface="Helvetica"/>
              </a:rPr>
              <a:t> </a:t>
            </a:r>
            <a:r>
              <a:rPr lang="en-US" i="1" dirty="0" smtClean="0">
                <a:solidFill>
                  <a:srgbClr val="003897"/>
                </a:solidFill>
                <a:latin typeface="Helvetica"/>
                <a:cs typeface="Helvetica"/>
              </a:rPr>
              <a:t>et al</a:t>
            </a:r>
            <a:r>
              <a:rPr lang="en-US" dirty="0" smtClean="0">
                <a:solidFill>
                  <a:srgbClr val="003897"/>
                </a:solidFill>
                <a:latin typeface="Helvetica"/>
                <a:cs typeface="Helvetica"/>
              </a:rPr>
              <a:t>., NSMB. 2013</a:t>
            </a:r>
            <a:endParaRPr lang="en-US" dirty="0">
              <a:solidFill>
                <a:srgbClr val="003897"/>
              </a:solidFill>
              <a:latin typeface="Helvetica"/>
              <a:cs typeface="Helvetica"/>
            </a:endParaRPr>
          </a:p>
        </p:txBody>
      </p:sp>
      <p:grpSp>
        <p:nvGrpSpPr>
          <p:cNvPr id="34" name="Group 33"/>
          <p:cNvGrpSpPr/>
          <p:nvPr/>
        </p:nvGrpSpPr>
        <p:grpSpPr>
          <a:xfrm>
            <a:off x="679451" y="3036824"/>
            <a:ext cx="7882128" cy="3241548"/>
            <a:chOff x="730250" y="3036824"/>
            <a:chExt cx="7882128" cy="3241548"/>
          </a:xfrm>
        </p:grpSpPr>
        <p:pic>
          <p:nvPicPr>
            <p:cNvPr id="3" name="Picture 2" descr="Model X inactivation.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0250" y="3036824"/>
              <a:ext cx="7882128" cy="3241548"/>
            </a:xfrm>
            <a:prstGeom prst="rect">
              <a:avLst/>
            </a:prstGeom>
          </p:spPr>
        </p:pic>
        <p:sp>
          <p:nvSpPr>
            <p:cNvPr id="24" name="Rectangle 23"/>
            <p:cNvSpPr/>
            <p:nvPr/>
          </p:nvSpPr>
          <p:spPr>
            <a:xfrm>
              <a:off x="730250" y="3038600"/>
              <a:ext cx="497415" cy="35983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a:spLocks noChangeAspect="1"/>
            </p:cNvSpPr>
            <p:nvPr/>
          </p:nvSpPr>
          <p:spPr>
            <a:xfrm>
              <a:off x="6299200" y="5384801"/>
              <a:ext cx="466291" cy="192963"/>
            </a:xfrm>
            <a:prstGeom prst="rect">
              <a:avLst/>
            </a:prstGeom>
            <a:solidFill>
              <a:srgbClr val="00C200"/>
            </a:solidFill>
            <a:ln>
              <a:solidFill>
                <a:srgbClr val="00C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6278647" y="5332515"/>
              <a:ext cx="544615" cy="307777"/>
            </a:xfrm>
            <a:prstGeom prst="rect">
              <a:avLst/>
            </a:prstGeom>
            <a:noFill/>
          </p:spPr>
          <p:txBody>
            <a:bodyPr wrap="none" rtlCol="0">
              <a:spAutoFit/>
            </a:bodyPr>
            <a:lstStyle/>
            <a:p>
              <a:r>
                <a:rPr lang="en-US" sz="1400" dirty="0" smtClean="0"/>
                <a:t>LRif1</a:t>
              </a:r>
              <a:endParaRPr lang="en-US" sz="1400" dirty="0"/>
            </a:p>
          </p:txBody>
        </p:sp>
      </p:grpSp>
      <p:grpSp>
        <p:nvGrpSpPr>
          <p:cNvPr id="33" name="Group 32"/>
          <p:cNvGrpSpPr/>
          <p:nvPr/>
        </p:nvGrpSpPr>
        <p:grpSpPr>
          <a:xfrm>
            <a:off x="997364" y="562692"/>
            <a:ext cx="6112764" cy="2077150"/>
            <a:chOff x="1437622" y="562692"/>
            <a:chExt cx="6112764" cy="2077150"/>
          </a:xfrm>
        </p:grpSpPr>
        <p:pic>
          <p:nvPicPr>
            <p:cNvPr id="6" name="Picture 5" descr="X inactivation model 2.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37622" y="696742"/>
              <a:ext cx="6112764" cy="1943100"/>
            </a:xfrm>
            <a:prstGeom prst="rect">
              <a:avLst/>
            </a:prstGeom>
          </p:spPr>
        </p:pic>
        <p:sp>
          <p:nvSpPr>
            <p:cNvPr id="22" name="Rectangle 21"/>
            <p:cNvSpPr/>
            <p:nvPr/>
          </p:nvSpPr>
          <p:spPr>
            <a:xfrm>
              <a:off x="1619247" y="562692"/>
              <a:ext cx="497415" cy="35983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3340100" y="1229784"/>
              <a:ext cx="466291" cy="192963"/>
            </a:xfrm>
            <a:prstGeom prst="rect">
              <a:avLst/>
            </a:prstGeom>
            <a:solidFill>
              <a:srgbClr val="00C200"/>
            </a:solidFill>
            <a:ln>
              <a:solidFill>
                <a:srgbClr val="00C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3319547" y="1177498"/>
              <a:ext cx="544615" cy="307777"/>
            </a:xfrm>
            <a:prstGeom prst="rect">
              <a:avLst/>
            </a:prstGeom>
            <a:noFill/>
          </p:spPr>
          <p:txBody>
            <a:bodyPr wrap="none" rtlCol="0">
              <a:spAutoFit/>
            </a:bodyPr>
            <a:lstStyle/>
            <a:p>
              <a:r>
                <a:rPr lang="en-US" sz="1400" dirty="0" smtClean="0"/>
                <a:t>LRif1</a:t>
              </a:r>
              <a:endParaRPr lang="en-US" sz="1400" dirty="0"/>
            </a:p>
          </p:txBody>
        </p:sp>
        <p:sp>
          <p:nvSpPr>
            <p:cNvPr id="27" name="Rectangle 26"/>
            <p:cNvSpPr>
              <a:spLocks noChangeAspect="1"/>
            </p:cNvSpPr>
            <p:nvPr/>
          </p:nvSpPr>
          <p:spPr>
            <a:xfrm>
              <a:off x="5264150" y="1153581"/>
              <a:ext cx="466291" cy="192963"/>
            </a:xfrm>
            <a:prstGeom prst="rect">
              <a:avLst/>
            </a:prstGeom>
            <a:solidFill>
              <a:srgbClr val="00C200"/>
            </a:solidFill>
            <a:ln>
              <a:solidFill>
                <a:srgbClr val="00C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5243597" y="1101295"/>
              <a:ext cx="544615" cy="307777"/>
            </a:xfrm>
            <a:prstGeom prst="rect">
              <a:avLst/>
            </a:prstGeom>
            <a:noFill/>
          </p:spPr>
          <p:txBody>
            <a:bodyPr wrap="none" rtlCol="0">
              <a:spAutoFit/>
            </a:bodyPr>
            <a:lstStyle/>
            <a:p>
              <a:r>
                <a:rPr lang="en-US" sz="1400" dirty="0" smtClean="0"/>
                <a:t>LRif1</a:t>
              </a:r>
              <a:endParaRPr lang="en-US" sz="1400" dirty="0"/>
            </a:p>
          </p:txBody>
        </p:sp>
        <p:sp>
          <p:nvSpPr>
            <p:cNvPr id="13" name="Rectangle 12"/>
            <p:cNvSpPr/>
            <p:nvPr/>
          </p:nvSpPr>
          <p:spPr>
            <a:xfrm>
              <a:off x="1437622" y="922526"/>
              <a:ext cx="1118253" cy="5627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146550" y="2120900"/>
              <a:ext cx="508000" cy="177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235450" y="2012434"/>
              <a:ext cx="647458" cy="369332"/>
            </a:xfrm>
            <a:prstGeom prst="rect">
              <a:avLst/>
            </a:prstGeom>
            <a:noFill/>
          </p:spPr>
          <p:txBody>
            <a:bodyPr wrap="none" rtlCol="0">
              <a:spAutoFit/>
            </a:bodyPr>
            <a:lstStyle/>
            <a:p>
              <a:r>
                <a:rPr lang="en-US" dirty="0" smtClean="0"/>
                <a:t>LRif1</a:t>
              </a:r>
              <a:endParaRPr lang="en-US" dirty="0"/>
            </a:p>
          </p:txBody>
        </p:sp>
      </p:grpSp>
    </p:spTree>
    <p:extLst>
      <p:ext uri="{BB962C8B-B14F-4D97-AF65-F5344CB8AC3E}">
        <p14:creationId xmlns:p14="http://schemas.microsoft.com/office/powerpoint/2010/main" val="33791674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7879"/>
            <a:ext cx="1381533"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Question:</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5" name="Straight Connector 4"/>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Rectangle 1"/>
          <p:cNvSpPr/>
          <p:nvPr/>
        </p:nvSpPr>
        <p:spPr>
          <a:xfrm>
            <a:off x="1381533" y="1143166"/>
            <a:ext cx="6858000" cy="400110"/>
          </a:xfrm>
          <a:prstGeom prst="rect">
            <a:avLst/>
          </a:prstGeom>
        </p:spPr>
        <p:txBody>
          <a:bodyPr wrap="square">
            <a:spAutoFit/>
          </a:bodyPr>
          <a:lstStyle/>
          <a:p>
            <a:r>
              <a:rPr lang="en-US" sz="2000" dirty="0" smtClean="0">
                <a:solidFill>
                  <a:srgbClr val="000000"/>
                </a:solidFill>
                <a:latin typeface="Helvetica"/>
                <a:cs typeface="Helvetica"/>
              </a:rPr>
              <a:t>Are SmchD1 or LRif1 involved in telomere compaction?</a:t>
            </a:r>
            <a:endParaRPr lang="en-US" sz="2000" dirty="0">
              <a:solidFill>
                <a:srgbClr val="000000"/>
              </a:solidFill>
              <a:latin typeface="Helvetica"/>
              <a:cs typeface="Helvetica"/>
            </a:endParaRPr>
          </a:p>
        </p:txBody>
      </p:sp>
      <p:cxnSp>
        <p:nvCxnSpPr>
          <p:cNvPr id="7" name="Straight Arrow Connector 6"/>
          <p:cNvCxnSpPr/>
          <p:nvPr/>
        </p:nvCxnSpPr>
        <p:spPr>
          <a:xfrm>
            <a:off x="4267200" y="1693331"/>
            <a:ext cx="0" cy="11514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278985" y="2988900"/>
            <a:ext cx="6858000" cy="400110"/>
          </a:xfrm>
          <a:prstGeom prst="rect">
            <a:avLst/>
          </a:prstGeom>
        </p:spPr>
        <p:txBody>
          <a:bodyPr wrap="square">
            <a:spAutoFit/>
          </a:bodyPr>
          <a:lstStyle/>
          <a:p>
            <a:r>
              <a:rPr lang="en-US" sz="2000" dirty="0" smtClean="0">
                <a:solidFill>
                  <a:srgbClr val="000000"/>
                </a:solidFill>
                <a:latin typeface="Helvetica"/>
                <a:cs typeface="Helvetica"/>
              </a:rPr>
              <a:t>How to measure telomere compaction?</a:t>
            </a:r>
            <a:endParaRPr lang="en-US" sz="2000" dirty="0">
              <a:solidFill>
                <a:srgbClr val="000000"/>
              </a:solidFill>
              <a:latin typeface="Helvetica"/>
              <a:cs typeface="Helvetica"/>
            </a:endParaRPr>
          </a:p>
        </p:txBody>
      </p:sp>
      <p:sp>
        <p:nvSpPr>
          <p:cNvPr id="16" name="Rectangle 15"/>
          <p:cNvSpPr/>
          <p:nvPr/>
        </p:nvSpPr>
        <p:spPr>
          <a:xfrm>
            <a:off x="1381533" y="5111025"/>
            <a:ext cx="6178550" cy="707886"/>
          </a:xfrm>
          <a:prstGeom prst="rect">
            <a:avLst/>
          </a:prstGeom>
        </p:spPr>
        <p:txBody>
          <a:bodyPr wrap="square">
            <a:spAutoFit/>
          </a:bodyPr>
          <a:lstStyle/>
          <a:p>
            <a:pPr algn="ctr"/>
            <a:r>
              <a:rPr lang="en-US" sz="2000" dirty="0" smtClean="0">
                <a:solidFill>
                  <a:srgbClr val="000000"/>
                </a:solidFill>
                <a:latin typeface="Helvetica"/>
                <a:cs typeface="Helvetica"/>
              </a:rPr>
              <a:t>Microscopy:</a:t>
            </a:r>
          </a:p>
          <a:p>
            <a:pPr algn="ctr"/>
            <a:r>
              <a:rPr lang="en-US" sz="2000" dirty="0" smtClean="0">
                <a:solidFill>
                  <a:srgbClr val="000000"/>
                </a:solidFill>
                <a:latin typeface="Helvetica"/>
                <a:cs typeface="Helvetica"/>
              </a:rPr>
              <a:t>Compaction as a function of changes in size/volume?</a:t>
            </a:r>
          </a:p>
        </p:txBody>
      </p:sp>
      <p:cxnSp>
        <p:nvCxnSpPr>
          <p:cNvPr id="12" name="Straight Arrow Connector 11"/>
          <p:cNvCxnSpPr/>
          <p:nvPr/>
        </p:nvCxnSpPr>
        <p:spPr>
          <a:xfrm>
            <a:off x="4267200" y="3725331"/>
            <a:ext cx="0" cy="11514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08292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8166243"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smtClean="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How can we assess the size/volume of short and long telomeres? </a:t>
            </a:r>
            <a:endPar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endParaRP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2073434" y="1229531"/>
            <a:ext cx="5824732" cy="1200328"/>
          </a:xfrm>
          <a:prstGeom prst="rect">
            <a:avLst/>
          </a:prstGeom>
          <a:noFill/>
        </p:spPr>
        <p:txBody>
          <a:bodyPr wrap="none" rtlCol="0">
            <a:spAutoFit/>
          </a:bodyPr>
          <a:lstStyle/>
          <a:p>
            <a:r>
              <a:rPr lang="en-US" sz="1600" dirty="0" smtClean="0">
                <a:latin typeface="Helvetica"/>
                <a:cs typeface="Helvetica"/>
              </a:rPr>
              <a:t>DNA-FISH: Cy5-(CCCTAA)</a:t>
            </a:r>
            <a:r>
              <a:rPr lang="en-US" sz="1600" baseline="-25000" dirty="0" smtClean="0">
                <a:latin typeface="Helvetica"/>
                <a:cs typeface="Helvetica"/>
              </a:rPr>
              <a:t>3</a:t>
            </a:r>
            <a:r>
              <a:rPr lang="en-US" sz="1600" dirty="0" smtClean="0">
                <a:latin typeface="Helvetica"/>
                <a:cs typeface="Helvetica"/>
              </a:rPr>
              <a:t>-PNA probe (18 </a:t>
            </a:r>
            <a:r>
              <a:rPr lang="en-US" sz="1600" dirty="0" err="1" smtClean="0">
                <a:latin typeface="Helvetica"/>
                <a:cs typeface="Helvetica"/>
              </a:rPr>
              <a:t>nts</a:t>
            </a:r>
            <a:r>
              <a:rPr lang="en-US" sz="1600" dirty="0" smtClean="0">
                <a:latin typeface="Helvetica"/>
                <a:cs typeface="Helvetica"/>
              </a:rPr>
              <a:t>)</a:t>
            </a:r>
          </a:p>
          <a:p>
            <a:endParaRPr lang="en-US" sz="800" dirty="0">
              <a:latin typeface="Helvetica"/>
              <a:cs typeface="Helvetica"/>
            </a:endParaRPr>
          </a:p>
          <a:p>
            <a:r>
              <a:rPr lang="en-US" sz="1600" dirty="0" smtClean="0">
                <a:latin typeface="Helvetica"/>
                <a:cs typeface="Helvetica"/>
              </a:rPr>
              <a:t>Max amount of probes that can bind = max </a:t>
            </a:r>
            <a:r>
              <a:rPr lang="en-US" sz="1600" dirty="0" err="1" smtClean="0">
                <a:latin typeface="Helvetica"/>
                <a:cs typeface="Helvetica"/>
              </a:rPr>
              <a:t>nb</a:t>
            </a:r>
            <a:r>
              <a:rPr lang="en-US" sz="1600" dirty="0" smtClean="0">
                <a:latin typeface="Helvetica"/>
                <a:cs typeface="Helvetica"/>
              </a:rPr>
              <a:t> of localizations:</a:t>
            </a:r>
          </a:p>
          <a:p>
            <a:r>
              <a:rPr lang="en-US" sz="1600" dirty="0" err="1" smtClean="0">
                <a:latin typeface="Helvetica"/>
                <a:cs typeface="Helvetica"/>
              </a:rPr>
              <a:t>Hela</a:t>
            </a:r>
            <a:r>
              <a:rPr lang="en-US" sz="1600" dirty="0" smtClean="0">
                <a:latin typeface="Helvetica"/>
                <a:cs typeface="Helvetica"/>
              </a:rPr>
              <a:t> short: 556</a:t>
            </a:r>
          </a:p>
          <a:p>
            <a:r>
              <a:rPr lang="en-US" sz="1600" dirty="0" err="1" smtClean="0">
                <a:latin typeface="Helvetica"/>
                <a:cs typeface="Helvetica"/>
              </a:rPr>
              <a:t>Hela</a:t>
            </a:r>
            <a:r>
              <a:rPr lang="en-US" sz="1600" dirty="0" smtClean="0">
                <a:latin typeface="Helvetica"/>
                <a:cs typeface="Helvetica"/>
              </a:rPr>
              <a:t> long: 1389</a:t>
            </a:r>
            <a:endParaRPr lang="en-US" sz="1600" dirty="0">
              <a:latin typeface="Helvetica"/>
              <a:cs typeface="Helvetica"/>
            </a:endParaRPr>
          </a:p>
        </p:txBody>
      </p:sp>
      <p:sp>
        <p:nvSpPr>
          <p:cNvPr id="11" name="TextBox 10"/>
          <p:cNvSpPr txBox="1"/>
          <p:nvPr/>
        </p:nvSpPr>
        <p:spPr>
          <a:xfrm>
            <a:off x="1397176" y="2624541"/>
            <a:ext cx="1480844" cy="369332"/>
          </a:xfrm>
          <a:prstGeom prst="rect">
            <a:avLst/>
          </a:prstGeom>
          <a:noFill/>
        </p:spPr>
        <p:txBody>
          <a:bodyPr wrap="none" rtlCol="0">
            <a:spAutoFit/>
          </a:bodyPr>
          <a:lstStyle/>
          <a:p>
            <a:r>
              <a:rPr lang="en-US" dirty="0" smtClean="0">
                <a:latin typeface="Helvetica"/>
                <a:cs typeface="Helvetica"/>
              </a:rPr>
              <a:t>conventional</a:t>
            </a:r>
            <a:endParaRPr lang="en-US" dirty="0">
              <a:latin typeface="Helvetica"/>
              <a:cs typeface="Helvetica"/>
            </a:endParaRPr>
          </a:p>
        </p:txBody>
      </p:sp>
      <p:sp>
        <p:nvSpPr>
          <p:cNvPr id="12" name="TextBox 11"/>
          <p:cNvSpPr txBox="1"/>
          <p:nvPr/>
        </p:nvSpPr>
        <p:spPr>
          <a:xfrm>
            <a:off x="6090950" y="2603797"/>
            <a:ext cx="1014107" cy="369332"/>
          </a:xfrm>
          <a:prstGeom prst="rect">
            <a:avLst/>
          </a:prstGeom>
          <a:noFill/>
        </p:spPr>
        <p:txBody>
          <a:bodyPr wrap="none" rtlCol="0">
            <a:spAutoFit/>
          </a:bodyPr>
          <a:lstStyle/>
          <a:p>
            <a:r>
              <a:rPr lang="en-US" dirty="0" smtClean="0">
                <a:latin typeface="Helvetica"/>
                <a:cs typeface="Helvetica"/>
              </a:rPr>
              <a:t>STORM</a:t>
            </a:r>
            <a:endParaRPr lang="en-US" dirty="0">
              <a:latin typeface="Helvetica"/>
              <a:cs typeface="Helvetica"/>
            </a:endParaRPr>
          </a:p>
        </p:txBody>
      </p:sp>
      <p:sp>
        <p:nvSpPr>
          <p:cNvPr id="14" name="TextBox 13"/>
          <p:cNvSpPr txBox="1"/>
          <p:nvPr/>
        </p:nvSpPr>
        <p:spPr>
          <a:xfrm>
            <a:off x="1364745" y="713191"/>
            <a:ext cx="6619345" cy="369332"/>
          </a:xfrm>
          <a:prstGeom prst="rect">
            <a:avLst/>
          </a:prstGeom>
          <a:noFill/>
        </p:spPr>
        <p:txBody>
          <a:bodyPr wrap="none" rtlCol="0">
            <a:spAutoFit/>
          </a:bodyPr>
          <a:lstStyle/>
          <a:p>
            <a:r>
              <a:rPr lang="en-US" b="1" dirty="0" smtClean="0">
                <a:latin typeface="Helvetica"/>
                <a:cs typeface="Helvetica"/>
              </a:rPr>
              <a:t>3D-STORM (Stochastic optical reconstruction microscopy)  </a:t>
            </a:r>
            <a:endParaRPr lang="en-US" b="1" dirty="0">
              <a:latin typeface="Helvetica"/>
              <a:cs typeface="Helvetica"/>
            </a:endParaRPr>
          </a:p>
        </p:txBody>
      </p:sp>
      <p:pic>
        <p:nvPicPr>
          <p:cNvPr id="9" name="Picture 8" descr="conventional pic telo7_snap.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850" y="3165475"/>
            <a:ext cx="3599688" cy="3477768"/>
          </a:xfrm>
          <a:prstGeom prst="rect">
            <a:avLst/>
          </a:prstGeom>
        </p:spPr>
      </p:pic>
      <p:pic>
        <p:nvPicPr>
          <p:cNvPr id="10" name="Picture 9" descr="STORM pic telo7_snap.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95850" y="3171571"/>
            <a:ext cx="3599688" cy="3471672"/>
          </a:xfrm>
          <a:prstGeom prst="rect">
            <a:avLst/>
          </a:prstGeom>
        </p:spPr>
      </p:pic>
    </p:spTree>
    <p:extLst>
      <p:ext uri="{BB962C8B-B14F-4D97-AF65-F5344CB8AC3E}">
        <p14:creationId xmlns:p14="http://schemas.microsoft.com/office/powerpoint/2010/main" val="29177373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7879"/>
            <a:ext cx="6314023" cy="400110"/>
          </a:xfrm>
          <a:prstGeom prst="rect">
            <a:avLst/>
          </a:prstGeom>
          <a:noFill/>
          <a:ln>
            <a:noFill/>
          </a:ln>
        </p:spPr>
        <p:style>
          <a:lnRef idx="0">
            <a:schemeClr val="dk1"/>
          </a:lnRef>
          <a:fillRef idx="3">
            <a:schemeClr val="dk1"/>
          </a:fillRef>
          <a:effectRef idx="3">
            <a:schemeClr val="dk1"/>
          </a:effectRef>
          <a:fontRef idx="minor">
            <a:schemeClr val="lt1"/>
          </a:fontRef>
        </p:style>
        <p:txBody>
          <a:bodyPr wrap="none" rtlCol="0">
            <a:spAutoFit/>
          </a:bodyPr>
          <a:lstStyle/>
          <a:p>
            <a:r>
              <a:rPr lang="en-US" sz="2000" b="1" dirty="0">
                <a:ln w="900" cmpd="sng">
                  <a:solidFill>
                    <a:schemeClr val="accent1">
                      <a:satMod val="190000"/>
                      <a:alpha val="55000"/>
                    </a:schemeClr>
                  </a:solidFill>
                  <a:prstDash val="solid"/>
                </a:ln>
                <a:solidFill>
                  <a:srgbClr val="262626"/>
                </a:solidFill>
                <a:effectLst>
                  <a:innerShdw blurRad="101600" dist="76200" dir="5400000">
                    <a:schemeClr val="accent1">
                      <a:satMod val="190000"/>
                      <a:tint val="100000"/>
                      <a:alpha val="74000"/>
                    </a:schemeClr>
                  </a:innerShdw>
                </a:effectLst>
                <a:latin typeface="Helvetica"/>
                <a:cs typeface="Helvetica"/>
              </a:rPr>
              <a:t>How can we assess the size/volume of telomeres? </a:t>
            </a:r>
          </a:p>
        </p:txBody>
      </p:sp>
      <p:cxnSp>
        <p:nvCxnSpPr>
          <p:cNvPr id="8" name="Straight Connector 7"/>
          <p:cNvCxnSpPr/>
          <p:nvPr/>
        </p:nvCxnSpPr>
        <p:spPr>
          <a:xfrm>
            <a:off x="0" y="443864"/>
            <a:ext cx="9144000" cy="0"/>
          </a:xfrm>
          <a:prstGeom prst="line">
            <a:avLst/>
          </a:prstGeom>
          <a:ln w="25400" cap="flat" cmpd="sng">
            <a:gradFill flip="none" rotWithShape="1">
              <a:gsLst>
                <a:gs pos="35000">
                  <a:srgbClr val="003897"/>
                </a:gs>
                <a:gs pos="100000">
                  <a:srgbClr val="FFFFFF"/>
                </a:gs>
              </a:gsLst>
              <a:lin ang="0" scaled="0"/>
              <a:tileRect/>
            </a:gradFill>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TextBox 1"/>
          <p:cNvSpPr txBox="1"/>
          <p:nvPr/>
        </p:nvSpPr>
        <p:spPr>
          <a:xfrm>
            <a:off x="1848605" y="799098"/>
            <a:ext cx="5486974" cy="400110"/>
          </a:xfrm>
          <a:prstGeom prst="rect">
            <a:avLst/>
          </a:prstGeom>
          <a:noFill/>
        </p:spPr>
        <p:txBody>
          <a:bodyPr wrap="none" rtlCol="0">
            <a:spAutoFit/>
          </a:bodyPr>
          <a:lstStyle/>
          <a:p>
            <a:r>
              <a:rPr lang="en-US" sz="2000" b="1" dirty="0" smtClean="0">
                <a:latin typeface="Helvetica"/>
                <a:cs typeface="Helvetica"/>
              </a:rPr>
              <a:t>How can we analyze the size of a telomere?</a:t>
            </a:r>
          </a:p>
        </p:txBody>
      </p:sp>
      <p:sp>
        <p:nvSpPr>
          <p:cNvPr id="7" name="TextBox 6"/>
          <p:cNvSpPr txBox="1"/>
          <p:nvPr/>
        </p:nvSpPr>
        <p:spPr>
          <a:xfrm>
            <a:off x="1959730" y="3786933"/>
            <a:ext cx="5074864" cy="369332"/>
          </a:xfrm>
          <a:prstGeom prst="rect">
            <a:avLst/>
          </a:prstGeom>
          <a:noFill/>
        </p:spPr>
        <p:txBody>
          <a:bodyPr wrap="none" rtlCol="0">
            <a:spAutoFit/>
          </a:bodyPr>
          <a:lstStyle/>
          <a:p>
            <a:r>
              <a:rPr lang="en-US" dirty="0" smtClean="0">
                <a:latin typeface="Helvetica"/>
                <a:cs typeface="Helvetica"/>
              </a:rPr>
              <a:t>In STORM:  telomere = a cluster of localizations</a:t>
            </a:r>
            <a:endParaRPr lang="en-US" dirty="0">
              <a:latin typeface="Helvetica"/>
              <a:cs typeface="Helvetica"/>
            </a:endParaRPr>
          </a:p>
        </p:txBody>
      </p:sp>
      <p:sp>
        <p:nvSpPr>
          <p:cNvPr id="9" name="Rectangle 8"/>
          <p:cNvSpPr/>
          <p:nvPr/>
        </p:nvSpPr>
        <p:spPr>
          <a:xfrm>
            <a:off x="715422" y="4456499"/>
            <a:ext cx="8047577" cy="923330"/>
          </a:xfrm>
          <a:prstGeom prst="rect">
            <a:avLst/>
          </a:prstGeom>
        </p:spPr>
        <p:txBody>
          <a:bodyPr wrap="square">
            <a:spAutoFit/>
          </a:bodyPr>
          <a:lstStyle/>
          <a:p>
            <a:pPr marL="342900" indent="-342900">
              <a:buAutoNum type="arabicPeriod"/>
            </a:pPr>
            <a:r>
              <a:rPr lang="en-US" dirty="0" smtClean="0">
                <a:latin typeface="Helvetica"/>
                <a:cs typeface="Helvetica"/>
              </a:rPr>
              <a:t>Determine variance of </a:t>
            </a:r>
            <a:r>
              <a:rPr lang="en-US" dirty="0">
                <a:latin typeface="Helvetica"/>
                <a:cs typeface="Helvetica"/>
              </a:rPr>
              <a:t>the localizations within one </a:t>
            </a:r>
            <a:r>
              <a:rPr lang="en-US" dirty="0" smtClean="0">
                <a:latin typeface="Helvetica"/>
                <a:cs typeface="Helvetica"/>
              </a:rPr>
              <a:t>cluster (R</a:t>
            </a:r>
            <a:r>
              <a:rPr lang="en-US" baseline="-25000" dirty="0" smtClean="0">
                <a:latin typeface="Helvetica"/>
                <a:cs typeface="Helvetica"/>
              </a:rPr>
              <a:t>G</a:t>
            </a:r>
            <a:r>
              <a:rPr lang="en-US" dirty="0" smtClean="0">
                <a:latin typeface="Helvetica"/>
                <a:cs typeface="Helvetica"/>
              </a:rPr>
              <a:t>)</a:t>
            </a:r>
          </a:p>
          <a:p>
            <a:endParaRPr lang="en-US" dirty="0">
              <a:latin typeface="Helvetica"/>
              <a:cs typeface="Helvetica"/>
            </a:endParaRPr>
          </a:p>
          <a:p>
            <a:pPr marL="342900" indent="-342900">
              <a:buAutoNum type="arabicPeriod"/>
            </a:pPr>
            <a:r>
              <a:rPr lang="en-US" dirty="0">
                <a:latin typeface="Helvetica"/>
                <a:cs typeface="Helvetica"/>
              </a:rPr>
              <a:t>Draw shape around the localizations and measure volume of that shape</a:t>
            </a:r>
          </a:p>
        </p:txBody>
      </p:sp>
      <p:sp>
        <p:nvSpPr>
          <p:cNvPr id="10" name="Rectangle 9"/>
          <p:cNvSpPr/>
          <p:nvPr/>
        </p:nvSpPr>
        <p:spPr>
          <a:xfrm>
            <a:off x="715422" y="4445000"/>
            <a:ext cx="8047577" cy="476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997839" y="6488668"/>
            <a:ext cx="3161593" cy="369332"/>
          </a:xfrm>
          <a:prstGeom prst="rect">
            <a:avLst/>
          </a:prstGeom>
          <a:noFill/>
        </p:spPr>
        <p:txBody>
          <a:bodyPr wrap="none" rtlCol="0">
            <a:spAutoFit/>
          </a:bodyPr>
          <a:lstStyle/>
          <a:p>
            <a:r>
              <a:rPr lang="en-US" dirty="0" smtClean="0">
                <a:solidFill>
                  <a:srgbClr val="003897"/>
                </a:solidFill>
                <a:latin typeface="Helvetica"/>
                <a:cs typeface="Helvetica"/>
              </a:rPr>
              <a:t>Kyle Douglass, </a:t>
            </a:r>
            <a:r>
              <a:rPr lang="en-US" dirty="0" err="1" smtClean="0">
                <a:solidFill>
                  <a:srgbClr val="003897"/>
                </a:solidFill>
                <a:latin typeface="Helvetica"/>
                <a:cs typeface="Helvetica"/>
              </a:rPr>
              <a:t>Sacha</a:t>
            </a:r>
            <a:r>
              <a:rPr lang="en-US" dirty="0" smtClean="0">
                <a:solidFill>
                  <a:srgbClr val="003897"/>
                </a:solidFill>
                <a:latin typeface="Helvetica"/>
                <a:cs typeface="Helvetica"/>
              </a:rPr>
              <a:t> </a:t>
            </a:r>
            <a:r>
              <a:rPr lang="en-US" dirty="0" err="1" smtClean="0">
                <a:solidFill>
                  <a:srgbClr val="003897"/>
                </a:solidFill>
                <a:latin typeface="Helvetica"/>
                <a:cs typeface="Helvetica"/>
              </a:rPr>
              <a:t>Benke</a:t>
            </a:r>
            <a:endParaRPr lang="en-US" dirty="0">
              <a:solidFill>
                <a:srgbClr val="003897"/>
              </a:solidFill>
              <a:latin typeface="Helvetica"/>
              <a:cs typeface="Helvetica"/>
            </a:endParaRPr>
          </a:p>
        </p:txBody>
      </p:sp>
      <p:sp>
        <p:nvSpPr>
          <p:cNvPr id="12" name="TextBox 11"/>
          <p:cNvSpPr txBox="1"/>
          <p:nvPr/>
        </p:nvSpPr>
        <p:spPr>
          <a:xfrm>
            <a:off x="715422" y="5711499"/>
            <a:ext cx="5854712" cy="646331"/>
          </a:xfrm>
          <a:prstGeom prst="rect">
            <a:avLst/>
          </a:prstGeom>
          <a:noFill/>
        </p:spPr>
        <p:txBody>
          <a:bodyPr wrap="none" rtlCol="0">
            <a:spAutoFit/>
          </a:bodyPr>
          <a:lstStyle/>
          <a:p>
            <a:r>
              <a:rPr lang="en-US" dirty="0" smtClean="0">
                <a:latin typeface="Helvetica"/>
                <a:cs typeface="Helvetica"/>
              </a:rPr>
              <a:t>Problem:	- Uncertainty in the labeling process</a:t>
            </a:r>
          </a:p>
          <a:p>
            <a:r>
              <a:rPr lang="en-US" dirty="0">
                <a:latin typeface="Helvetica"/>
                <a:cs typeface="Helvetica"/>
              </a:rPr>
              <a:t>	</a:t>
            </a:r>
            <a:r>
              <a:rPr lang="en-US" dirty="0" smtClean="0">
                <a:latin typeface="Helvetica"/>
                <a:cs typeface="Helvetica"/>
              </a:rPr>
              <a:t>		- Uncertainty in the measurement process</a:t>
            </a:r>
            <a:endParaRPr lang="en-US" dirty="0">
              <a:latin typeface="Helvetica"/>
              <a:cs typeface="Helvetica"/>
            </a:endParaRPr>
          </a:p>
        </p:txBody>
      </p:sp>
      <p:pic>
        <p:nvPicPr>
          <p:cNvPr id="5" name="Picture 4" descr="telo_storm_ex.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7600" y="1355725"/>
            <a:ext cx="1804416" cy="2197608"/>
          </a:xfrm>
          <a:prstGeom prst="rect">
            <a:avLst/>
          </a:prstGeom>
        </p:spPr>
      </p:pic>
    </p:spTree>
    <p:extLst>
      <p:ext uri="{BB962C8B-B14F-4D97-AF65-F5344CB8AC3E}">
        <p14:creationId xmlns:p14="http://schemas.microsoft.com/office/powerpoint/2010/main" val="427695308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363.75"/>
  <p:tag name="ORIGINALWIDTH" val="1194"/>
  <p:tag name="LATEXADDIN" val="\documentclass{article}&#10;\usepackage{amsmath}&#10;\usepackage{xcolor}&#10;\pagestyle{empty}&#10;\begin{document}&#10;&#10;&#10;\[&#10;{\color{yellow}&#10;M^{2} = \frac{1}{N} \sum_{i = 1}^N \left( x_i - \bar{x} \right)^2&#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ORIGINALHEIGHT" val="363.75"/>
  <p:tag name="ORIGINALWIDTH" val="1566.75"/>
  <p:tag name="LATEXADDIN" val="\documentclass{article}&#10;\usepackage{amsmath,amsfonts,amssymb}&#10;\usepackage{xcolor}&#10;\pagestyle{empty}&#10;\begin{document}&#10;&#10;&#10;\[&#10;{\color{yellow}&#10;R_{g}^{2} \equiv \frac{1}{N} \sum_{i = 1}^{N} \left( \mathbf{r}_i - \mathbf{\bar{r}} \right)^{\intercal} \left( \mathbf{r}_i - \mathbf{\bar{r}} \right)&#10;}&#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9615</TotalTime>
  <Words>4110</Words>
  <Application>Microsoft Macintosh PowerPoint</Application>
  <PresentationFormat>On-screen Show (4:3)</PresentationFormat>
  <Paragraphs>296</Paragraphs>
  <Slides>22</Slides>
  <Notes>21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variance of the points within a cluster is a measure of its size.</vt:lpstr>
    </vt:vector>
  </TitlesOfParts>
  <Company>198537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Verena Pfeiffer</dc:creator>
  <cp:lastModifiedBy>Verena Pfeiffer</cp:lastModifiedBy>
  <cp:revision>428</cp:revision>
  <dcterms:created xsi:type="dcterms:W3CDTF">2013-04-02T07:21:29Z</dcterms:created>
  <dcterms:modified xsi:type="dcterms:W3CDTF">2014-09-04T11:55:37Z</dcterms:modified>
</cp:coreProperties>
</file>